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8" r:id="rId3"/>
    <p:sldId id="261" r:id="rId4"/>
    <p:sldId id="262" r:id="rId5"/>
    <p:sldId id="265" r:id="rId6"/>
    <p:sldId id="263" r:id="rId7"/>
    <p:sldId id="264" r:id="rId8"/>
    <p:sldId id="269" r:id="rId9"/>
    <p:sldId id="268" r:id="rId10"/>
    <p:sldId id="275" r:id="rId11"/>
    <p:sldId id="267" r:id="rId12"/>
    <p:sldId id="289" r:id="rId13"/>
    <p:sldId id="290" r:id="rId14"/>
    <p:sldId id="291" r:id="rId15"/>
    <p:sldId id="292" r:id="rId16"/>
    <p:sldId id="293" r:id="rId17"/>
    <p:sldId id="294" r:id="rId18"/>
    <p:sldId id="295" r:id="rId19"/>
    <p:sldId id="296" r:id="rId20"/>
    <p:sldId id="297" r:id="rId21"/>
    <p:sldId id="298" r:id="rId22"/>
    <p:sldId id="286" r:id="rId23"/>
    <p:sldId id="288" r:id="rId24"/>
  </p:sldIdLst>
  <p:sldSz cx="9144000" cy="6858000" type="screen4x3"/>
  <p:notesSz cx="6797675" cy="9872663"/>
  <p:defaultTextStyle>
    <a:defPPr>
      <a:defRPr lang="ru-RU"/>
    </a:defPPr>
    <a:lvl1pPr algn="l" rtl="0" fontAlgn="base">
      <a:spcBef>
        <a:spcPct val="0"/>
      </a:spcBef>
      <a:spcAft>
        <a:spcPct val="0"/>
      </a:spcAft>
      <a:defRPr b="1"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b="1"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b="1"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b="1"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b="1" kern="1200">
        <a:solidFill>
          <a:schemeClr val="tx1"/>
        </a:solidFill>
        <a:latin typeface="Arial" panose="020B0604020202020204" pitchFamily="34" charset="0"/>
        <a:ea typeface="+mn-ea"/>
        <a:cs typeface="+mn-cs"/>
      </a:defRPr>
    </a:lvl5pPr>
    <a:lvl6pPr marL="2286000" algn="l" defTabSz="914400" rtl="0" eaLnBrk="1" latinLnBrk="0" hangingPunct="1">
      <a:defRPr b="1" kern="1200">
        <a:solidFill>
          <a:schemeClr val="tx1"/>
        </a:solidFill>
        <a:latin typeface="Arial" panose="020B0604020202020204" pitchFamily="34" charset="0"/>
        <a:ea typeface="+mn-ea"/>
        <a:cs typeface="+mn-cs"/>
      </a:defRPr>
    </a:lvl6pPr>
    <a:lvl7pPr marL="2743200" algn="l" defTabSz="914400" rtl="0" eaLnBrk="1" latinLnBrk="0" hangingPunct="1">
      <a:defRPr b="1" kern="1200">
        <a:solidFill>
          <a:schemeClr val="tx1"/>
        </a:solidFill>
        <a:latin typeface="Arial" panose="020B0604020202020204" pitchFamily="34" charset="0"/>
        <a:ea typeface="+mn-ea"/>
        <a:cs typeface="+mn-cs"/>
      </a:defRPr>
    </a:lvl7pPr>
    <a:lvl8pPr marL="3200400" algn="l" defTabSz="914400" rtl="0" eaLnBrk="1" latinLnBrk="0" hangingPunct="1">
      <a:defRPr b="1" kern="1200">
        <a:solidFill>
          <a:schemeClr val="tx1"/>
        </a:solidFill>
        <a:latin typeface="Arial" panose="020B0604020202020204" pitchFamily="34" charset="0"/>
        <a:ea typeface="+mn-ea"/>
        <a:cs typeface="+mn-cs"/>
      </a:defRPr>
    </a:lvl8pPr>
    <a:lvl9pPr marL="3657600" algn="l" defTabSz="914400" rtl="0" eaLnBrk="1" latinLnBrk="0" hangingPunct="1">
      <a:defRPr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15" autoAdjust="0"/>
    <p:restoredTop sz="96247" autoAdjust="0"/>
  </p:normalViewPr>
  <p:slideViewPr>
    <p:cSldViewPr>
      <p:cViewPr varScale="1">
        <p:scale>
          <a:sx n="106" d="100"/>
          <a:sy n="106" d="100"/>
        </p:scale>
        <p:origin x="2076" y="11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1716" y="-108"/>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A87DF947-FCE8-BDB6-2E40-283D5D2250DA}"/>
              </a:ext>
            </a:extLst>
          </p:cNvPr>
          <p:cNvSpPr>
            <a:spLocks noGrp="1" noChangeArrowheads="1"/>
          </p:cNvSpPr>
          <p:nvPr>
            <p:ph type="hdr" sz="quarter"/>
          </p:nvPr>
        </p:nvSpPr>
        <p:spPr bwMode="auto">
          <a:xfrm>
            <a:off x="0" y="0"/>
            <a:ext cx="2945659"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vl1pPr>
          </a:lstStyle>
          <a:p>
            <a:endParaRPr lang="ru-RU" altLang="fr-FR"/>
          </a:p>
        </p:txBody>
      </p:sp>
      <p:sp>
        <p:nvSpPr>
          <p:cNvPr id="69635" name="Rectangle 3">
            <a:extLst>
              <a:ext uri="{FF2B5EF4-FFF2-40B4-BE49-F238E27FC236}">
                <a16:creationId xmlns:a16="http://schemas.microsoft.com/office/drawing/2014/main" id="{E7064D63-2574-E4CD-C58F-5231D826F5F1}"/>
              </a:ext>
            </a:extLst>
          </p:cNvPr>
          <p:cNvSpPr>
            <a:spLocks noGrp="1" noChangeArrowheads="1"/>
          </p:cNvSpPr>
          <p:nvPr>
            <p:ph type="dt" idx="1"/>
          </p:nvPr>
        </p:nvSpPr>
        <p:spPr bwMode="auto">
          <a:xfrm>
            <a:off x="3850443" y="0"/>
            <a:ext cx="2945659"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vl1pPr>
          </a:lstStyle>
          <a:p>
            <a:endParaRPr lang="ru-RU" altLang="fr-FR"/>
          </a:p>
        </p:txBody>
      </p:sp>
      <p:sp>
        <p:nvSpPr>
          <p:cNvPr id="69636" name="Rectangle 4">
            <a:extLst>
              <a:ext uri="{FF2B5EF4-FFF2-40B4-BE49-F238E27FC236}">
                <a16:creationId xmlns:a16="http://schemas.microsoft.com/office/drawing/2014/main" id="{4D58647A-B6A6-040B-B7A0-21C094E1E6A7}"/>
              </a:ext>
            </a:extLst>
          </p:cNvPr>
          <p:cNvSpPr>
            <a:spLocks noGrp="1" noRot="1" noChangeAspect="1" noChangeArrowheads="1" noTextEdit="1"/>
          </p:cNvSpPr>
          <p:nvPr>
            <p:ph type="sldImg" idx="2"/>
          </p:nvPr>
        </p:nvSpPr>
        <p:spPr bwMode="auto">
          <a:xfrm>
            <a:off x="930275" y="739775"/>
            <a:ext cx="4937125" cy="37036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9637" name="Rectangle 5">
            <a:extLst>
              <a:ext uri="{FF2B5EF4-FFF2-40B4-BE49-F238E27FC236}">
                <a16:creationId xmlns:a16="http://schemas.microsoft.com/office/drawing/2014/main" id="{8219AA27-2790-68D9-F6E8-68CE45D63AF6}"/>
              </a:ext>
            </a:extLst>
          </p:cNvPr>
          <p:cNvSpPr>
            <a:spLocks noGrp="1" noChangeArrowheads="1"/>
          </p:cNvSpPr>
          <p:nvPr>
            <p:ph type="body" sz="quarter" idx="3"/>
          </p:nvPr>
        </p:nvSpPr>
        <p:spPr bwMode="auto">
          <a:xfrm>
            <a:off x="679768" y="4689515"/>
            <a:ext cx="5438140" cy="4442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fr-FR"/>
              <a:t>Click to edit Master text styles</a:t>
            </a:r>
          </a:p>
          <a:p>
            <a:pPr lvl="1"/>
            <a:r>
              <a:rPr lang="ru-RU" altLang="fr-FR"/>
              <a:t>Second level</a:t>
            </a:r>
          </a:p>
          <a:p>
            <a:pPr lvl="2"/>
            <a:r>
              <a:rPr lang="ru-RU" altLang="fr-FR"/>
              <a:t>Third level</a:t>
            </a:r>
          </a:p>
          <a:p>
            <a:pPr lvl="3"/>
            <a:r>
              <a:rPr lang="ru-RU" altLang="fr-FR"/>
              <a:t>Fourth level</a:t>
            </a:r>
          </a:p>
          <a:p>
            <a:pPr lvl="4"/>
            <a:r>
              <a:rPr lang="ru-RU" altLang="fr-FR"/>
              <a:t>Fifth level</a:t>
            </a:r>
          </a:p>
        </p:txBody>
      </p:sp>
      <p:sp>
        <p:nvSpPr>
          <p:cNvPr id="69638" name="Rectangle 6">
            <a:extLst>
              <a:ext uri="{FF2B5EF4-FFF2-40B4-BE49-F238E27FC236}">
                <a16:creationId xmlns:a16="http://schemas.microsoft.com/office/drawing/2014/main" id="{D1F69883-046D-98DF-AE8A-D589E7B9F8F9}"/>
              </a:ext>
            </a:extLst>
          </p:cNvPr>
          <p:cNvSpPr>
            <a:spLocks noGrp="1" noChangeArrowheads="1"/>
          </p:cNvSpPr>
          <p:nvPr>
            <p:ph type="ftr" sz="quarter" idx="4"/>
          </p:nvPr>
        </p:nvSpPr>
        <p:spPr bwMode="auto">
          <a:xfrm>
            <a:off x="0" y="9377316"/>
            <a:ext cx="2945659"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vl1pPr>
          </a:lstStyle>
          <a:p>
            <a:r>
              <a:rPr lang="de-DE" altLang="fr-FR"/>
              <a:t>Krieger Associates s.a. Luxembourg-Diekirch</a:t>
            </a:r>
            <a:endParaRPr lang="ru-RU" altLang="fr-FR"/>
          </a:p>
        </p:txBody>
      </p:sp>
      <p:sp>
        <p:nvSpPr>
          <p:cNvPr id="69639" name="Rectangle 7">
            <a:extLst>
              <a:ext uri="{FF2B5EF4-FFF2-40B4-BE49-F238E27FC236}">
                <a16:creationId xmlns:a16="http://schemas.microsoft.com/office/drawing/2014/main" id="{7ABD880F-EA84-3DE0-D29A-74D8FE43590E}"/>
              </a:ext>
            </a:extLst>
          </p:cNvPr>
          <p:cNvSpPr>
            <a:spLocks noGrp="1" noChangeArrowheads="1"/>
          </p:cNvSpPr>
          <p:nvPr>
            <p:ph type="sldNum" sz="quarter" idx="5"/>
          </p:nvPr>
        </p:nvSpPr>
        <p:spPr bwMode="auto">
          <a:xfrm>
            <a:off x="3850443" y="9377316"/>
            <a:ext cx="2945659"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vl1pPr>
          </a:lstStyle>
          <a:p>
            <a:fld id="{CC7753FF-4C8F-47C6-AB5D-C5A2F41CE129}" type="slidenum">
              <a:rPr lang="ru-RU" altLang="fr-FR"/>
              <a:pPr/>
              <a:t>‹N°›</a:t>
            </a:fld>
            <a:endParaRPr lang="ru-RU" altLang="fr-FR"/>
          </a:p>
        </p:txBody>
      </p:sp>
    </p:spTree>
  </p:cSld>
  <p:clrMap bg1="lt1" tx1="dk1" bg2="lt2" tx2="dk2" accent1="accent1" accent2="accent2" accent3="accent3" accent4="accent4" accent5="accent5" accent6="accent6" hlink="hlink" folHlink="folHlink"/>
  <p:hf sldNum="0" hdr="0" dt="0"/>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7AA7A73-57DC-5E61-395B-0C39A37DF462}"/>
              </a:ext>
            </a:extLst>
          </p:cNvPr>
          <p:cNvSpPr>
            <a:spLocks noGrp="1" noChangeArrowheads="1"/>
          </p:cNvSpPr>
          <p:nvPr>
            <p:ph type="ctrTitle"/>
          </p:nvPr>
        </p:nvSpPr>
        <p:spPr>
          <a:xfrm>
            <a:off x="1692275" y="4581525"/>
            <a:ext cx="5903913" cy="1109663"/>
          </a:xfrm>
          <a:effectLst>
            <a:outerShdw dist="17961" dir="2700000" algn="ctr" rotWithShape="0">
              <a:schemeClr val="bg2"/>
            </a:outerShdw>
          </a:effectLst>
        </p:spPr>
        <p:txBody>
          <a:bodyPr/>
          <a:lstStyle>
            <a:lvl1pPr>
              <a:defRPr sz="3200">
                <a:solidFill>
                  <a:schemeClr val="tx2"/>
                </a:solidFill>
              </a:defRPr>
            </a:lvl1pPr>
          </a:lstStyle>
          <a:p>
            <a:pPr lvl="0"/>
            <a:r>
              <a:rPr lang="fr-FR" altLang="fr-FR" noProof="0"/>
              <a:t>Modifiez le style du titre</a:t>
            </a:r>
            <a:endParaRPr lang="ru-RU" altLang="fr-FR" noProof="0"/>
          </a:p>
        </p:txBody>
      </p:sp>
      <p:sp>
        <p:nvSpPr>
          <p:cNvPr id="5123" name="Rectangle 3">
            <a:extLst>
              <a:ext uri="{FF2B5EF4-FFF2-40B4-BE49-F238E27FC236}">
                <a16:creationId xmlns:a16="http://schemas.microsoft.com/office/drawing/2014/main" id="{6A56A516-81E7-47AC-ECAD-A4F0B061E694}"/>
              </a:ext>
            </a:extLst>
          </p:cNvPr>
          <p:cNvSpPr>
            <a:spLocks noGrp="1" noChangeArrowheads="1"/>
          </p:cNvSpPr>
          <p:nvPr>
            <p:ph type="subTitle" idx="1"/>
          </p:nvPr>
        </p:nvSpPr>
        <p:spPr>
          <a:xfrm>
            <a:off x="1692275" y="5468938"/>
            <a:ext cx="5903913" cy="696912"/>
          </a:xfrm>
          <a:effectLst>
            <a:outerShdw dist="17961" dir="2700000" algn="ctr" rotWithShape="0">
              <a:schemeClr val="bg2"/>
            </a:outerShdw>
          </a:effectLst>
        </p:spPr>
        <p:txBody>
          <a:bodyPr/>
          <a:lstStyle>
            <a:lvl1pPr marL="0" indent="0">
              <a:buFontTx/>
              <a:buNone/>
              <a:defRPr sz="2400" b="1"/>
            </a:lvl1pPr>
          </a:lstStyle>
          <a:p>
            <a:pPr lvl="0"/>
            <a:r>
              <a:rPr lang="fr-FR" altLang="fr-FR" noProof="0"/>
              <a:t>Modifiez le style des sous-titres du masque</a:t>
            </a:r>
            <a:endParaRPr lang="ru-RU" altLang="fr-FR"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D268DA-26B0-9A69-7C0E-F5FA707D1FA9}"/>
              </a:ext>
            </a:extLst>
          </p:cNvPr>
          <p:cNvSpPr>
            <a:spLocks noGrp="1"/>
          </p:cNvSpPr>
          <p:nvPr>
            <p:ph type="title"/>
          </p:nvPr>
        </p:nvSpPr>
        <p:spPr/>
        <p:txBody>
          <a:bodyPr/>
          <a:lstStyle/>
          <a:p>
            <a:r>
              <a:rPr lang="fr-FR"/>
              <a:t>Modifiez le style du titre</a:t>
            </a:r>
            <a:endParaRPr lang="fr-LU"/>
          </a:p>
        </p:txBody>
      </p:sp>
      <p:sp>
        <p:nvSpPr>
          <p:cNvPr id="3" name="Espace réservé du texte vertical 2">
            <a:extLst>
              <a:ext uri="{FF2B5EF4-FFF2-40B4-BE49-F238E27FC236}">
                <a16:creationId xmlns:a16="http://schemas.microsoft.com/office/drawing/2014/main" id="{940F0EB4-CF99-23EB-AFF8-75C8BC80AEB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LU"/>
          </a:p>
        </p:txBody>
      </p:sp>
    </p:spTree>
    <p:extLst>
      <p:ext uri="{BB962C8B-B14F-4D97-AF65-F5344CB8AC3E}">
        <p14:creationId xmlns:p14="http://schemas.microsoft.com/office/powerpoint/2010/main" val="299740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0A77C0B-9763-EE14-FC95-41CDA8B600C0}"/>
              </a:ext>
            </a:extLst>
          </p:cNvPr>
          <p:cNvSpPr>
            <a:spLocks noGrp="1"/>
          </p:cNvSpPr>
          <p:nvPr>
            <p:ph type="title" orient="vert"/>
          </p:nvPr>
        </p:nvSpPr>
        <p:spPr>
          <a:xfrm>
            <a:off x="6067425" y="692150"/>
            <a:ext cx="1889125" cy="5903913"/>
          </a:xfrm>
        </p:spPr>
        <p:txBody>
          <a:bodyPr vert="eaVert"/>
          <a:lstStyle/>
          <a:p>
            <a:r>
              <a:rPr lang="fr-FR"/>
              <a:t>Modifiez le style du titre</a:t>
            </a:r>
            <a:endParaRPr lang="fr-LU"/>
          </a:p>
        </p:txBody>
      </p:sp>
      <p:sp>
        <p:nvSpPr>
          <p:cNvPr id="3" name="Espace réservé du texte vertical 2">
            <a:extLst>
              <a:ext uri="{FF2B5EF4-FFF2-40B4-BE49-F238E27FC236}">
                <a16:creationId xmlns:a16="http://schemas.microsoft.com/office/drawing/2014/main" id="{2CB0BF54-E918-C64F-6378-26E6146F630A}"/>
              </a:ext>
            </a:extLst>
          </p:cNvPr>
          <p:cNvSpPr>
            <a:spLocks noGrp="1"/>
          </p:cNvSpPr>
          <p:nvPr>
            <p:ph type="body" orient="vert" idx="1"/>
          </p:nvPr>
        </p:nvSpPr>
        <p:spPr>
          <a:xfrm>
            <a:off x="395288" y="692150"/>
            <a:ext cx="5519737" cy="590391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LU"/>
          </a:p>
        </p:txBody>
      </p:sp>
    </p:spTree>
    <p:extLst>
      <p:ext uri="{BB962C8B-B14F-4D97-AF65-F5344CB8AC3E}">
        <p14:creationId xmlns:p14="http://schemas.microsoft.com/office/powerpoint/2010/main" val="505287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7CD030-4687-2C27-B8CD-500AA41D5961}"/>
              </a:ext>
            </a:extLst>
          </p:cNvPr>
          <p:cNvSpPr>
            <a:spLocks noGrp="1"/>
          </p:cNvSpPr>
          <p:nvPr>
            <p:ph type="title"/>
          </p:nvPr>
        </p:nvSpPr>
        <p:spPr/>
        <p:txBody>
          <a:bodyPr/>
          <a:lstStyle/>
          <a:p>
            <a:r>
              <a:rPr lang="fr-FR"/>
              <a:t>Modifiez le style du titre</a:t>
            </a:r>
            <a:endParaRPr lang="fr-LU"/>
          </a:p>
        </p:txBody>
      </p:sp>
      <p:sp>
        <p:nvSpPr>
          <p:cNvPr id="3" name="Espace réservé du contenu 2">
            <a:extLst>
              <a:ext uri="{FF2B5EF4-FFF2-40B4-BE49-F238E27FC236}">
                <a16:creationId xmlns:a16="http://schemas.microsoft.com/office/drawing/2014/main" id="{F0DFAF90-2515-4887-F768-C202519E0C2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LU"/>
          </a:p>
        </p:txBody>
      </p:sp>
    </p:spTree>
    <p:extLst>
      <p:ext uri="{BB962C8B-B14F-4D97-AF65-F5344CB8AC3E}">
        <p14:creationId xmlns:p14="http://schemas.microsoft.com/office/powerpoint/2010/main" val="2478661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829DA0-4EF6-8EB1-379A-1102416385AA}"/>
              </a:ext>
            </a:extLst>
          </p:cNvPr>
          <p:cNvSpPr>
            <a:spLocks noGrp="1"/>
          </p:cNvSpPr>
          <p:nvPr>
            <p:ph type="title"/>
          </p:nvPr>
        </p:nvSpPr>
        <p:spPr>
          <a:xfrm>
            <a:off x="623888" y="1709738"/>
            <a:ext cx="7886700" cy="2852737"/>
          </a:xfrm>
        </p:spPr>
        <p:txBody>
          <a:bodyPr anchor="b"/>
          <a:lstStyle>
            <a:lvl1pPr>
              <a:defRPr sz="6000"/>
            </a:lvl1pPr>
          </a:lstStyle>
          <a:p>
            <a:r>
              <a:rPr lang="fr-FR"/>
              <a:t>Modifiez le style du titre</a:t>
            </a:r>
            <a:endParaRPr lang="fr-LU"/>
          </a:p>
        </p:txBody>
      </p:sp>
      <p:sp>
        <p:nvSpPr>
          <p:cNvPr id="3" name="Espace réservé du texte 2">
            <a:extLst>
              <a:ext uri="{FF2B5EF4-FFF2-40B4-BE49-F238E27FC236}">
                <a16:creationId xmlns:a16="http://schemas.microsoft.com/office/drawing/2014/main" id="{340E195D-3F0C-17F7-C773-7C50F50ACAC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a:t>Cliquez pour modifier les styles du texte du masque</a:t>
            </a:r>
          </a:p>
        </p:txBody>
      </p:sp>
    </p:spTree>
    <p:extLst>
      <p:ext uri="{BB962C8B-B14F-4D97-AF65-F5344CB8AC3E}">
        <p14:creationId xmlns:p14="http://schemas.microsoft.com/office/powerpoint/2010/main" val="145948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B37294-9F2F-1AEE-B0E0-C75A189F649F}"/>
              </a:ext>
            </a:extLst>
          </p:cNvPr>
          <p:cNvSpPr>
            <a:spLocks noGrp="1"/>
          </p:cNvSpPr>
          <p:nvPr>
            <p:ph type="title"/>
          </p:nvPr>
        </p:nvSpPr>
        <p:spPr/>
        <p:txBody>
          <a:bodyPr/>
          <a:lstStyle/>
          <a:p>
            <a:r>
              <a:rPr lang="fr-FR"/>
              <a:t>Modifiez le style du titre</a:t>
            </a:r>
            <a:endParaRPr lang="fr-LU"/>
          </a:p>
        </p:txBody>
      </p:sp>
      <p:sp>
        <p:nvSpPr>
          <p:cNvPr id="3" name="Espace réservé du contenu 2">
            <a:extLst>
              <a:ext uri="{FF2B5EF4-FFF2-40B4-BE49-F238E27FC236}">
                <a16:creationId xmlns:a16="http://schemas.microsoft.com/office/drawing/2014/main" id="{2AD416BC-4DD1-8374-663F-7C3BC86D4EB0}"/>
              </a:ext>
            </a:extLst>
          </p:cNvPr>
          <p:cNvSpPr>
            <a:spLocks noGrp="1"/>
          </p:cNvSpPr>
          <p:nvPr>
            <p:ph sz="half" idx="1"/>
          </p:nvPr>
        </p:nvSpPr>
        <p:spPr>
          <a:xfrm>
            <a:off x="539750" y="1484313"/>
            <a:ext cx="3632200" cy="51117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LU"/>
          </a:p>
        </p:txBody>
      </p:sp>
      <p:sp>
        <p:nvSpPr>
          <p:cNvPr id="4" name="Espace réservé du contenu 3">
            <a:extLst>
              <a:ext uri="{FF2B5EF4-FFF2-40B4-BE49-F238E27FC236}">
                <a16:creationId xmlns:a16="http://schemas.microsoft.com/office/drawing/2014/main" id="{4F4DE4FF-B747-A414-BD39-D6644A1F2FD5}"/>
              </a:ext>
            </a:extLst>
          </p:cNvPr>
          <p:cNvSpPr>
            <a:spLocks noGrp="1"/>
          </p:cNvSpPr>
          <p:nvPr>
            <p:ph sz="half" idx="2"/>
          </p:nvPr>
        </p:nvSpPr>
        <p:spPr>
          <a:xfrm>
            <a:off x="4324350" y="1484313"/>
            <a:ext cx="3632200" cy="51117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LU"/>
          </a:p>
        </p:txBody>
      </p:sp>
    </p:spTree>
    <p:extLst>
      <p:ext uri="{BB962C8B-B14F-4D97-AF65-F5344CB8AC3E}">
        <p14:creationId xmlns:p14="http://schemas.microsoft.com/office/powerpoint/2010/main" val="2747743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8DB13C-259A-36C1-90C9-A61867BEC9C7}"/>
              </a:ext>
            </a:extLst>
          </p:cNvPr>
          <p:cNvSpPr>
            <a:spLocks noGrp="1"/>
          </p:cNvSpPr>
          <p:nvPr>
            <p:ph type="title"/>
          </p:nvPr>
        </p:nvSpPr>
        <p:spPr>
          <a:xfrm>
            <a:off x="630238" y="365125"/>
            <a:ext cx="7886700" cy="1325563"/>
          </a:xfrm>
        </p:spPr>
        <p:txBody>
          <a:bodyPr/>
          <a:lstStyle/>
          <a:p>
            <a:r>
              <a:rPr lang="fr-FR"/>
              <a:t>Modifiez le style du titre</a:t>
            </a:r>
            <a:endParaRPr lang="fr-LU"/>
          </a:p>
        </p:txBody>
      </p:sp>
      <p:sp>
        <p:nvSpPr>
          <p:cNvPr id="3" name="Espace réservé du texte 2">
            <a:extLst>
              <a:ext uri="{FF2B5EF4-FFF2-40B4-BE49-F238E27FC236}">
                <a16:creationId xmlns:a16="http://schemas.microsoft.com/office/drawing/2014/main" id="{CF22AF42-1897-B6C8-D387-18333FA6639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615F4F9-E9FF-10DC-991C-58F0E07E6CD4}"/>
              </a:ext>
            </a:extLst>
          </p:cNvPr>
          <p:cNvSpPr>
            <a:spLocks noGrp="1"/>
          </p:cNvSpPr>
          <p:nvPr>
            <p:ph sz="half" idx="2"/>
          </p:nvPr>
        </p:nvSpPr>
        <p:spPr>
          <a:xfrm>
            <a:off x="630238" y="2505075"/>
            <a:ext cx="386873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LU"/>
          </a:p>
        </p:txBody>
      </p:sp>
      <p:sp>
        <p:nvSpPr>
          <p:cNvPr id="5" name="Espace réservé du texte 4">
            <a:extLst>
              <a:ext uri="{FF2B5EF4-FFF2-40B4-BE49-F238E27FC236}">
                <a16:creationId xmlns:a16="http://schemas.microsoft.com/office/drawing/2014/main" id="{1B57C1DE-FBB5-9F9B-73D5-33F2A64465D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E33E1FD-E063-8B2A-31DB-C93A48D5FEB0}"/>
              </a:ext>
            </a:extLst>
          </p:cNvPr>
          <p:cNvSpPr>
            <a:spLocks noGrp="1"/>
          </p:cNvSpPr>
          <p:nvPr>
            <p:ph sz="quarter" idx="4"/>
          </p:nvPr>
        </p:nvSpPr>
        <p:spPr>
          <a:xfrm>
            <a:off x="4629150" y="2505075"/>
            <a:ext cx="38877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LU"/>
          </a:p>
        </p:txBody>
      </p:sp>
    </p:spTree>
    <p:extLst>
      <p:ext uri="{BB962C8B-B14F-4D97-AF65-F5344CB8AC3E}">
        <p14:creationId xmlns:p14="http://schemas.microsoft.com/office/powerpoint/2010/main" val="788028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FECA68-92C0-1854-8BD2-F8665E9141B3}"/>
              </a:ext>
            </a:extLst>
          </p:cNvPr>
          <p:cNvSpPr>
            <a:spLocks noGrp="1"/>
          </p:cNvSpPr>
          <p:nvPr>
            <p:ph type="title"/>
          </p:nvPr>
        </p:nvSpPr>
        <p:spPr/>
        <p:txBody>
          <a:bodyPr/>
          <a:lstStyle/>
          <a:p>
            <a:r>
              <a:rPr lang="fr-FR"/>
              <a:t>Modifiez le style du titre</a:t>
            </a:r>
            <a:endParaRPr lang="fr-LU"/>
          </a:p>
        </p:txBody>
      </p:sp>
    </p:spTree>
    <p:extLst>
      <p:ext uri="{BB962C8B-B14F-4D97-AF65-F5344CB8AC3E}">
        <p14:creationId xmlns:p14="http://schemas.microsoft.com/office/powerpoint/2010/main" val="2903717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3199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E3A44D-7B73-55C7-19E6-7780B40DE70B}"/>
              </a:ext>
            </a:extLst>
          </p:cNvPr>
          <p:cNvSpPr>
            <a:spLocks noGrp="1"/>
          </p:cNvSpPr>
          <p:nvPr>
            <p:ph type="title"/>
          </p:nvPr>
        </p:nvSpPr>
        <p:spPr>
          <a:xfrm>
            <a:off x="630238" y="457200"/>
            <a:ext cx="2949575" cy="1600200"/>
          </a:xfrm>
        </p:spPr>
        <p:txBody>
          <a:bodyPr anchor="b"/>
          <a:lstStyle>
            <a:lvl1pPr>
              <a:defRPr sz="3200"/>
            </a:lvl1pPr>
          </a:lstStyle>
          <a:p>
            <a:r>
              <a:rPr lang="fr-FR"/>
              <a:t>Modifiez le style du titre</a:t>
            </a:r>
            <a:endParaRPr lang="fr-LU"/>
          </a:p>
        </p:txBody>
      </p:sp>
      <p:sp>
        <p:nvSpPr>
          <p:cNvPr id="3" name="Espace réservé du contenu 2">
            <a:extLst>
              <a:ext uri="{FF2B5EF4-FFF2-40B4-BE49-F238E27FC236}">
                <a16:creationId xmlns:a16="http://schemas.microsoft.com/office/drawing/2014/main" id="{F2A004A9-A7F0-1193-D4E8-9E18C98F2035}"/>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LU"/>
          </a:p>
        </p:txBody>
      </p:sp>
      <p:sp>
        <p:nvSpPr>
          <p:cNvPr id="4" name="Espace réservé du texte 3">
            <a:extLst>
              <a:ext uri="{FF2B5EF4-FFF2-40B4-BE49-F238E27FC236}">
                <a16:creationId xmlns:a16="http://schemas.microsoft.com/office/drawing/2014/main" id="{87C4D649-5491-CA9A-DC50-9FE7EE3A4D8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Tree>
    <p:extLst>
      <p:ext uri="{BB962C8B-B14F-4D97-AF65-F5344CB8AC3E}">
        <p14:creationId xmlns:p14="http://schemas.microsoft.com/office/powerpoint/2010/main" val="3526121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053A55-6586-8EDF-0200-DC920EFE3766}"/>
              </a:ext>
            </a:extLst>
          </p:cNvPr>
          <p:cNvSpPr>
            <a:spLocks noGrp="1"/>
          </p:cNvSpPr>
          <p:nvPr>
            <p:ph type="title"/>
          </p:nvPr>
        </p:nvSpPr>
        <p:spPr>
          <a:xfrm>
            <a:off x="630238" y="457200"/>
            <a:ext cx="2949575" cy="1600200"/>
          </a:xfrm>
        </p:spPr>
        <p:txBody>
          <a:bodyPr anchor="b"/>
          <a:lstStyle>
            <a:lvl1pPr>
              <a:defRPr sz="3200"/>
            </a:lvl1pPr>
          </a:lstStyle>
          <a:p>
            <a:r>
              <a:rPr lang="fr-FR"/>
              <a:t>Modifiez le style du titre</a:t>
            </a:r>
            <a:endParaRPr lang="fr-LU"/>
          </a:p>
        </p:txBody>
      </p:sp>
      <p:sp>
        <p:nvSpPr>
          <p:cNvPr id="3" name="Espace réservé pour une image  2">
            <a:extLst>
              <a:ext uri="{FF2B5EF4-FFF2-40B4-BE49-F238E27FC236}">
                <a16:creationId xmlns:a16="http://schemas.microsoft.com/office/drawing/2014/main" id="{7EE32CCD-7720-1DFD-0832-E611E7F4A1D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LU"/>
          </a:p>
        </p:txBody>
      </p:sp>
      <p:sp>
        <p:nvSpPr>
          <p:cNvPr id="4" name="Espace réservé du texte 3">
            <a:extLst>
              <a:ext uri="{FF2B5EF4-FFF2-40B4-BE49-F238E27FC236}">
                <a16:creationId xmlns:a16="http://schemas.microsoft.com/office/drawing/2014/main" id="{10FAEEFA-9A86-6AD6-58C1-E8A0FDE0364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Tree>
    <p:extLst>
      <p:ext uri="{BB962C8B-B14F-4D97-AF65-F5344CB8AC3E}">
        <p14:creationId xmlns:p14="http://schemas.microsoft.com/office/powerpoint/2010/main" val="4268253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BAFAB1B-32C2-9187-D115-0A12BA4CA4FE}"/>
              </a:ext>
            </a:extLst>
          </p:cNvPr>
          <p:cNvSpPr>
            <a:spLocks noGrp="1" noChangeArrowheads="1"/>
          </p:cNvSpPr>
          <p:nvPr>
            <p:ph type="title"/>
          </p:nvPr>
        </p:nvSpPr>
        <p:spPr bwMode="auto">
          <a:xfrm>
            <a:off x="395288" y="692150"/>
            <a:ext cx="7416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endParaRPr lang="ru-RU" altLang="fr-FR"/>
          </a:p>
        </p:txBody>
      </p:sp>
      <p:sp>
        <p:nvSpPr>
          <p:cNvPr id="1027" name="Rectangle 3">
            <a:extLst>
              <a:ext uri="{FF2B5EF4-FFF2-40B4-BE49-F238E27FC236}">
                <a16:creationId xmlns:a16="http://schemas.microsoft.com/office/drawing/2014/main" id="{CA261869-B698-5128-41E2-659DC5F9FF89}"/>
              </a:ext>
            </a:extLst>
          </p:cNvPr>
          <p:cNvSpPr>
            <a:spLocks noGrp="1" noChangeArrowheads="1"/>
          </p:cNvSpPr>
          <p:nvPr>
            <p:ph type="body" idx="1"/>
          </p:nvPr>
        </p:nvSpPr>
        <p:spPr bwMode="auto">
          <a:xfrm>
            <a:off x="539750" y="1484313"/>
            <a:ext cx="7416800" cy="511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ru-RU"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rtl="0" eaLnBrk="1" fontAlgn="base" hangingPunct="1">
        <a:spcBef>
          <a:spcPct val="0"/>
        </a:spcBef>
        <a:spcAft>
          <a:spcPct val="0"/>
        </a:spcAft>
        <a:defRPr sz="3600" b="1" kern="1200">
          <a:solidFill>
            <a:srgbClr val="080808"/>
          </a:solidFill>
          <a:latin typeface="+mj-lt"/>
          <a:ea typeface="+mj-ea"/>
          <a:cs typeface="+mj-cs"/>
        </a:defRPr>
      </a:lvl1pPr>
      <a:lvl2pPr algn="l" rtl="0" eaLnBrk="1" fontAlgn="base" hangingPunct="1">
        <a:spcBef>
          <a:spcPct val="0"/>
        </a:spcBef>
        <a:spcAft>
          <a:spcPct val="0"/>
        </a:spcAft>
        <a:defRPr sz="3600" b="1">
          <a:solidFill>
            <a:srgbClr val="080808"/>
          </a:solidFill>
          <a:latin typeface="Arial" panose="020B0604020202020204" pitchFamily="34" charset="0"/>
        </a:defRPr>
      </a:lvl2pPr>
      <a:lvl3pPr algn="l" rtl="0" eaLnBrk="1" fontAlgn="base" hangingPunct="1">
        <a:spcBef>
          <a:spcPct val="0"/>
        </a:spcBef>
        <a:spcAft>
          <a:spcPct val="0"/>
        </a:spcAft>
        <a:defRPr sz="3600" b="1">
          <a:solidFill>
            <a:srgbClr val="080808"/>
          </a:solidFill>
          <a:latin typeface="Arial" panose="020B0604020202020204" pitchFamily="34" charset="0"/>
        </a:defRPr>
      </a:lvl3pPr>
      <a:lvl4pPr algn="l" rtl="0" eaLnBrk="1" fontAlgn="base" hangingPunct="1">
        <a:spcBef>
          <a:spcPct val="0"/>
        </a:spcBef>
        <a:spcAft>
          <a:spcPct val="0"/>
        </a:spcAft>
        <a:defRPr sz="3600" b="1">
          <a:solidFill>
            <a:srgbClr val="080808"/>
          </a:solidFill>
          <a:latin typeface="Arial" panose="020B0604020202020204" pitchFamily="34" charset="0"/>
        </a:defRPr>
      </a:lvl4pPr>
      <a:lvl5pPr algn="l" rtl="0" eaLnBrk="1" fontAlgn="base" hangingPunct="1">
        <a:spcBef>
          <a:spcPct val="0"/>
        </a:spcBef>
        <a:spcAft>
          <a:spcPct val="0"/>
        </a:spcAft>
        <a:defRPr sz="3600" b="1">
          <a:solidFill>
            <a:srgbClr val="080808"/>
          </a:solidFill>
          <a:latin typeface="Arial" panose="020B0604020202020204" pitchFamily="34" charset="0"/>
        </a:defRPr>
      </a:lvl5pPr>
      <a:lvl6pPr marL="457200" algn="l" rtl="0" eaLnBrk="1" fontAlgn="base" hangingPunct="1">
        <a:spcBef>
          <a:spcPct val="0"/>
        </a:spcBef>
        <a:spcAft>
          <a:spcPct val="0"/>
        </a:spcAft>
        <a:defRPr sz="3600" b="1">
          <a:solidFill>
            <a:srgbClr val="080808"/>
          </a:solidFill>
          <a:latin typeface="Arial" panose="020B0604020202020204" pitchFamily="34" charset="0"/>
        </a:defRPr>
      </a:lvl6pPr>
      <a:lvl7pPr marL="914400" algn="l" rtl="0" eaLnBrk="1" fontAlgn="base" hangingPunct="1">
        <a:spcBef>
          <a:spcPct val="0"/>
        </a:spcBef>
        <a:spcAft>
          <a:spcPct val="0"/>
        </a:spcAft>
        <a:defRPr sz="3600" b="1">
          <a:solidFill>
            <a:srgbClr val="080808"/>
          </a:solidFill>
          <a:latin typeface="Arial" panose="020B0604020202020204" pitchFamily="34" charset="0"/>
        </a:defRPr>
      </a:lvl7pPr>
      <a:lvl8pPr marL="1371600" algn="l" rtl="0" eaLnBrk="1" fontAlgn="base" hangingPunct="1">
        <a:spcBef>
          <a:spcPct val="0"/>
        </a:spcBef>
        <a:spcAft>
          <a:spcPct val="0"/>
        </a:spcAft>
        <a:defRPr sz="3600" b="1">
          <a:solidFill>
            <a:srgbClr val="080808"/>
          </a:solidFill>
          <a:latin typeface="Arial" panose="020B0604020202020204" pitchFamily="34" charset="0"/>
        </a:defRPr>
      </a:lvl8pPr>
      <a:lvl9pPr marL="1828800" algn="l" rtl="0" eaLnBrk="1" fontAlgn="base" hangingPunct="1">
        <a:spcBef>
          <a:spcPct val="0"/>
        </a:spcBef>
        <a:spcAft>
          <a:spcPct val="0"/>
        </a:spcAft>
        <a:defRPr sz="3600" b="1">
          <a:solidFill>
            <a:srgbClr val="080808"/>
          </a:solidFill>
          <a:latin typeface="Arial" panose="020B0604020202020204" pitchFamily="34" charset="0"/>
        </a:defRPr>
      </a:lvl9pPr>
    </p:titleStyle>
    <p:bodyStyle>
      <a:lvl1pPr marL="342900" indent="-342900" algn="l" rtl="0" eaLnBrk="1" fontAlgn="base" hangingPunct="1">
        <a:spcBef>
          <a:spcPct val="20000"/>
        </a:spcBef>
        <a:spcAft>
          <a:spcPct val="0"/>
        </a:spcAft>
        <a:buChar char="•"/>
        <a:defRPr sz="2800" kern="1200">
          <a:solidFill>
            <a:srgbClr val="080808"/>
          </a:solidFill>
          <a:latin typeface="+mn-lt"/>
          <a:ea typeface="+mn-ea"/>
          <a:cs typeface="+mn-cs"/>
        </a:defRPr>
      </a:lvl1pPr>
      <a:lvl2pPr marL="742950" indent="-285750" algn="l" rtl="0" eaLnBrk="1" fontAlgn="base" hangingPunct="1">
        <a:spcBef>
          <a:spcPct val="20000"/>
        </a:spcBef>
        <a:spcAft>
          <a:spcPct val="0"/>
        </a:spcAft>
        <a:buChar char="–"/>
        <a:defRPr sz="2400" b="1" kern="1200">
          <a:solidFill>
            <a:srgbClr val="080808"/>
          </a:solidFill>
          <a:latin typeface="+mn-lt"/>
          <a:ea typeface="+mn-ea"/>
          <a:cs typeface="+mn-cs"/>
        </a:defRPr>
      </a:lvl2pPr>
      <a:lvl3pPr marL="1143000" indent="-228600" algn="l" rtl="0" eaLnBrk="1" fontAlgn="base" hangingPunct="1">
        <a:spcBef>
          <a:spcPct val="20000"/>
        </a:spcBef>
        <a:spcAft>
          <a:spcPct val="0"/>
        </a:spcAft>
        <a:buChar char="•"/>
        <a:defRPr sz="2400" kern="1200">
          <a:solidFill>
            <a:srgbClr val="080808"/>
          </a:solidFill>
          <a:latin typeface="+mn-lt"/>
          <a:ea typeface="+mn-ea"/>
          <a:cs typeface="+mn-cs"/>
        </a:defRPr>
      </a:lvl3pPr>
      <a:lvl4pPr marL="1600200" indent="-228600" algn="l" rtl="0" eaLnBrk="1" fontAlgn="base" hangingPunct="1">
        <a:spcBef>
          <a:spcPct val="20000"/>
        </a:spcBef>
        <a:spcAft>
          <a:spcPct val="0"/>
        </a:spcAft>
        <a:buChar char="–"/>
        <a:defRPr sz="2000" kern="1200">
          <a:solidFill>
            <a:srgbClr val="080808"/>
          </a:solidFill>
          <a:latin typeface="+mn-lt"/>
          <a:ea typeface="+mn-ea"/>
          <a:cs typeface="+mn-cs"/>
        </a:defRPr>
      </a:lvl4pPr>
      <a:lvl5pPr marL="2057400" indent="-228600" algn="l" rtl="0" eaLnBrk="1" fontAlgn="base" hangingPunct="1">
        <a:spcBef>
          <a:spcPct val="20000"/>
        </a:spcBef>
        <a:spcAft>
          <a:spcPct val="0"/>
        </a:spcAft>
        <a:buChar char="»"/>
        <a:defRPr sz="2000" kern="1200">
          <a:solidFill>
            <a:srgbClr val="080808"/>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8" name="Rectangle 12">
            <a:extLst>
              <a:ext uri="{FF2B5EF4-FFF2-40B4-BE49-F238E27FC236}">
                <a16:creationId xmlns:a16="http://schemas.microsoft.com/office/drawing/2014/main" id="{8A469646-8147-CE2F-FD0C-BD4A06D2C6CA}"/>
              </a:ext>
            </a:extLst>
          </p:cNvPr>
          <p:cNvSpPr>
            <a:spLocks noGrp="1" noChangeArrowheads="1"/>
          </p:cNvSpPr>
          <p:nvPr>
            <p:ph type="ctrTitle"/>
          </p:nvPr>
        </p:nvSpPr>
        <p:spPr>
          <a:xfrm>
            <a:off x="323528" y="3933057"/>
            <a:ext cx="8568952" cy="1800994"/>
          </a:xfrm>
        </p:spPr>
        <p:txBody>
          <a:bodyPr/>
          <a:lstStyle/>
          <a:p>
            <a:pPr algn="ctr"/>
            <a:r>
              <a:rPr kumimoji="0" lang="fr-FR" altLang="fr-FR" sz="24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Le nouveau régime du bail à loyer après la loi du 23 juillet 2024</a:t>
            </a:r>
            <a:br>
              <a:rPr kumimoji="0" lang="fr-FR" altLang="fr-FR" sz="24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br>
            <a:r>
              <a:rPr kumimoji="0" lang="fr-FR" altLang="fr-FR" sz="16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30 avril 2026</a:t>
            </a:r>
            <a:br>
              <a:rPr kumimoji="0" lang="fr-FR" altLang="fr-FR" sz="24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br>
            <a:br>
              <a:rPr kumimoji="0" lang="fr-FR" altLang="fr-FR" sz="1200" b="0" i="0" u="none" strike="noStrike" kern="1200" cap="none" spc="0" normalizeH="0" baseline="0" noProof="0" dirty="0">
                <a:ln>
                  <a:noFill/>
                </a:ln>
                <a:effectLst/>
                <a:uLnTx/>
                <a:uFillTx/>
                <a:latin typeface="Calibri" panose="020F0502020204030204" pitchFamily="34" charset="0"/>
                <a:cs typeface="Calibri" panose="020F0502020204030204" pitchFamily="34" charset="0"/>
              </a:rPr>
            </a:br>
            <a:br>
              <a:rPr kumimoji="0" lang="fr-FR" altLang="fr-FR" sz="24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br>
            <a:r>
              <a:rPr kumimoji="0" lang="fr-FR" altLang="fr-FR" sz="24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conférence du jeune barreau de Luxembourg</a:t>
            </a:r>
            <a:endParaRPr lang="en-US" altLang="fr-FR" sz="2800" dirty="0">
              <a:latin typeface="Calibri" panose="020F0502020204030204" pitchFamily="34" charset="0"/>
              <a:cs typeface="Calibri" panose="020F0502020204030204" pitchFamily="34" charset="0"/>
            </a:endParaRPr>
          </a:p>
        </p:txBody>
      </p:sp>
      <p:sp>
        <p:nvSpPr>
          <p:cNvPr id="34829" name="Rectangle 13">
            <a:extLst>
              <a:ext uri="{FF2B5EF4-FFF2-40B4-BE49-F238E27FC236}">
                <a16:creationId xmlns:a16="http://schemas.microsoft.com/office/drawing/2014/main" id="{1778B906-69FE-D683-89D2-C2BFB1B56513}"/>
              </a:ext>
            </a:extLst>
          </p:cNvPr>
          <p:cNvSpPr>
            <a:spLocks noGrp="1" noChangeArrowheads="1"/>
          </p:cNvSpPr>
          <p:nvPr>
            <p:ph type="subTitle" idx="1"/>
          </p:nvPr>
        </p:nvSpPr>
        <p:spPr>
          <a:xfrm>
            <a:off x="467544" y="6021288"/>
            <a:ext cx="8136903" cy="648072"/>
          </a:xfrm>
        </p:spPr>
        <p:txBody>
          <a:bodyPr/>
          <a:lstStyle/>
          <a:p>
            <a:pPr algn="ctr"/>
            <a:r>
              <a:rPr lang="fr-FR" altLang="fr-FR" sz="1800" dirty="0">
                <a:latin typeface="Calibri" panose="020F0502020204030204" pitchFamily="34" charset="0"/>
                <a:cs typeface="Calibri" panose="020F0502020204030204" pitchFamily="34" charset="0"/>
              </a:rPr>
              <a:t>Me Sevinc GUVENCE – Me Romain BUCCI </a:t>
            </a:r>
            <a:endParaRPr lang="uk-UA" altLang="fr-FR" sz="1800" dirty="0">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71EB7CF7-818D-9A22-7909-7021F66D5F36}"/>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168C230D-2953-4EA4-0665-CB3B4A0F096B}"/>
              </a:ext>
            </a:extLst>
          </p:cNvPr>
          <p:cNvSpPr>
            <a:spLocks noGrp="1" noChangeArrowheads="1"/>
          </p:cNvSpPr>
          <p:nvPr>
            <p:ph type="title"/>
          </p:nvPr>
        </p:nvSpPr>
        <p:spPr>
          <a:xfrm>
            <a:off x="1908175" y="188640"/>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Précarisation de la colocation par les modalités de résiliation (IV)</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4321B114-544A-BB1A-E1DD-5F0EFF5B49DA}"/>
              </a:ext>
            </a:extLst>
          </p:cNvPr>
          <p:cNvSpPr>
            <a:spLocks noGrp="1" noChangeArrowheads="1"/>
          </p:cNvSpPr>
          <p:nvPr>
            <p:ph type="body" idx="1"/>
          </p:nvPr>
        </p:nvSpPr>
        <p:spPr>
          <a:xfrm>
            <a:off x="1919288" y="1052513"/>
            <a:ext cx="7116762" cy="5112791"/>
          </a:xfrm>
        </p:spPr>
        <p:txBody>
          <a:bodyPr/>
          <a:lstStyle/>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 Le congé donné par le bailleur</a:t>
            </a:r>
          </a:p>
          <a:p>
            <a:pPr marL="0" marR="0" lvl="0" indent="0" algn="just" defTabSz="914400" rtl="0" eaLnBrk="0" fontAlgn="base" latinLnBrk="0" hangingPunct="0">
              <a:lnSpc>
                <a:spcPct val="100000"/>
              </a:lnSpc>
              <a:spcBef>
                <a:spcPct val="20000"/>
              </a:spcBef>
              <a:spcAft>
                <a:spcPct val="0"/>
              </a:spcAft>
              <a:buClrTx/>
              <a:buSzPct val="85000"/>
              <a:buNone/>
              <a:tabLst/>
              <a:defRPr/>
            </a:pPr>
            <a:r>
              <a:rPr kumimoji="0" lang="fr-FR"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si au moins la moitié des colocataires ont donné leur congé dans un intervalle de 3 mois, dans un délai d’un mois à partir du dernier congé, il peut donner congé à tous les colocataires par LRAR avec un préavis de 3 mois</a:t>
            </a:r>
          </a:p>
          <a:p>
            <a:pPr marL="0" marR="0" lvl="0" indent="0" algn="just" defTabSz="914400" rtl="0" eaLnBrk="0" fontAlgn="base" latinLnBrk="0" hangingPunct="0">
              <a:lnSpc>
                <a:spcPct val="100000"/>
              </a:lnSpc>
              <a:spcBef>
                <a:spcPct val="20000"/>
              </a:spcBef>
              <a:spcAft>
                <a:spcPct val="0"/>
              </a:spcAft>
              <a:buClrTx/>
              <a:buSzPct val="85000"/>
              <a:buNone/>
              <a:tabLst/>
              <a:defRPr/>
            </a:pPr>
            <a:endPar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0" fontAlgn="base" latinLnBrk="0" hangingPunct="0">
              <a:lnSpc>
                <a:spcPct val="100000"/>
              </a:lnSpc>
              <a:spcBef>
                <a:spcPct val="20000"/>
              </a:spcBef>
              <a:spcAft>
                <a:spcPct val="0"/>
              </a:spcAft>
              <a:buClrTx/>
              <a:buSzPct val="85000"/>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-quelle est la nature du délai d’un mois? Est-ce un délai de forclusion?  Quid de la validité de la résiliation si le congé est donné non pas dans un délai d’un mois mais de 2 mois ?</a:t>
            </a:r>
          </a:p>
          <a:p>
            <a:endParaRPr lang="en-US" altLang="fr-FR" dirty="0"/>
          </a:p>
        </p:txBody>
      </p:sp>
    </p:spTree>
    <p:extLst>
      <p:ext uri="{BB962C8B-B14F-4D97-AF65-F5344CB8AC3E}">
        <p14:creationId xmlns:p14="http://schemas.microsoft.com/office/powerpoint/2010/main" val="1022872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385D963A-3B27-EAE4-1A1A-2C8B89A7F259}"/>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2932F810-0F6A-2DFF-2A25-C734448F96ED}"/>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Précarisation de la colocation par les modalités de résiliation (IV)</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02AD8327-4E4F-EAFC-D854-A40CA5E239BC}"/>
              </a:ext>
            </a:extLst>
          </p:cNvPr>
          <p:cNvSpPr>
            <a:spLocks noGrp="1" noChangeArrowheads="1"/>
          </p:cNvSpPr>
          <p:nvPr>
            <p:ph type="body" idx="1"/>
          </p:nvPr>
        </p:nvSpPr>
        <p:spPr>
          <a:xfrm>
            <a:off x="1919288" y="1052513"/>
            <a:ext cx="7116762" cy="5112791"/>
          </a:xfrm>
        </p:spPr>
        <p:txBody>
          <a:bodyPr/>
          <a:lstStyle/>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FR" altLang="fr-FR" sz="2000" b="1" dirty="0">
                <a:solidFill>
                  <a:prstClr val="black"/>
                </a:solidFill>
                <a:latin typeface="Times New Roman" panose="02020603050405020304" pitchFamily="18" charset="0"/>
                <a:cs typeface="Times New Roman" panose="02020603050405020304" pitchFamily="18" charset="0"/>
              </a:rPr>
              <a:t>2</a:t>
            </a:r>
            <a:r>
              <a:rPr kumimoji="0" lang="fr-FR" altLang="fr-FR"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Un système dérogatoire carencé</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a:t>
            </a:r>
            <a:r>
              <a:rPr kumimoji="0" lang="fr-FR"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Au principe de droit commun</a:t>
            </a:r>
          </a:p>
          <a:p>
            <a:pPr marL="0" marR="0" lvl="0" indent="0" algn="just" defTabSz="914400" rtl="0" eaLnBrk="0" fontAlgn="base" latinLnBrk="0" hangingPunct="0">
              <a:lnSpc>
                <a:spcPct val="100000"/>
              </a:lnSpc>
              <a:spcBef>
                <a:spcPct val="20000"/>
              </a:spcBef>
              <a:spcAft>
                <a:spcPct val="0"/>
              </a:spcAft>
              <a:buClrTx/>
              <a:buSzPct val="85000"/>
              <a:buFontTx/>
              <a:buNone/>
              <a:tabLst/>
              <a:defRPr/>
            </a:pPr>
            <a:r>
              <a:rPr kumimoji="0" lang="fr-FR"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impossibilité de résilier un contrat à durée déterminée avant son échéance, sauf accord des parties</a:t>
            </a:r>
          </a:p>
          <a:p>
            <a:pPr marL="0" marR="0" lvl="0" indent="0" algn="just" defTabSz="914400" rtl="0" eaLnBrk="0" fontAlgn="base" latinLnBrk="0" hangingPunct="0">
              <a:lnSpc>
                <a:spcPct val="100000"/>
              </a:lnSpc>
              <a:spcBef>
                <a:spcPct val="20000"/>
              </a:spcBef>
              <a:spcAft>
                <a:spcPct val="0"/>
              </a:spcAft>
              <a:buClrTx/>
              <a:buSzPct val="85000"/>
              <a:buFontTx/>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-résiliation légale dérogatoire à la volonté des parties</a:t>
            </a:r>
          </a:p>
          <a:p>
            <a:pPr marL="273050" marR="0" lvl="0" indent="-273050" algn="just" defTabSz="914400" rtl="0" eaLnBrk="0" fontAlgn="base" latinLnBrk="0" hangingPunct="0">
              <a:lnSpc>
                <a:spcPct val="100000"/>
              </a:lnSpc>
              <a:spcBef>
                <a:spcPct val="20000"/>
              </a:spcBef>
              <a:spcAft>
                <a:spcPct val="0"/>
              </a:spcAft>
              <a:buClrTx/>
              <a:buSzPct val="85000"/>
              <a:buFont typeface="Times New Roman" panose="02020603050405020304" pitchFamily="18" charset="0"/>
              <a:buChar char="-"/>
              <a:tabLst/>
              <a:defRPr/>
            </a:pPr>
            <a:endPar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 Au principe de l’article 12 de la loi modifiée de 2006</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FR" altLang="fr-FR" sz="1800" dirty="0">
                <a:solidFill>
                  <a:prstClr val="black"/>
                </a:solidFill>
                <a:latin typeface="Times New Roman" panose="02020603050405020304" pitchFamily="18" charset="0"/>
                <a:cs typeface="Times New Roman" panose="02020603050405020304" pitchFamily="18" charset="0"/>
              </a:rPr>
              <a:t>-</a:t>
            </a: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tout contrat de bail qui vient à cesser pour n’importe quelle cause est prorogé à durée indéterminée: quid si contestation du congé ou refus de libérer les lieux par un des colocataires? Quid de la motivation du congé par le bailleur pour s’opposer à cette prorogation? </a:t>
            </a:r>
          </a:p>
          <a:p>
            <a:pPr marL="0" indent="0">
              <a:buNone/>
            </a:pPr>
            <a:endParaRPr lang="en-US" altLang="fr-FR" dirty="0"/>
          </a:p>
        </p:txBody>
      </p:sp>
    </p:spTree>
    <p:extLst>
      <p:ext uri="{BB962C8B-B14F-4D97-AF65-F5344CB8AC3E}">
        <p14:creationId xmlns:p14="http://schemas.microsoft.com/office/powerpoint/2010/main" val="2976181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D9AD3B1E-2091-ECE5-9DD5-D93BFB74227F}"/>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75E32078-243B-9867-E658-86D4BCEE41CE}"/>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La colocation: l’extinction des obligations : la libération des colocataires (V)</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5096C31F-7233-B9F3-2445-396385D00016}"/>
              </a:ext>
            </a:extLst>
          </p:cNvPr>
          <p:cNvSpPr>
            <a:spLocks noGrp="1" noChangeArrowheads="1"/>
          </p:cNvSpPr>
          <p:nvPr>
            <p:ph type="body" idx="1"/>
          </p:nvPr>
        </p:nvSpPr>
        <p:spPr>
          <a:xfrm>
            <a:off x="1919288" y="1052513"/>
            <a:ext cx="7116762" cy="5112791"/>
          </a:xfrm>
        </p:spPr>
        <p:txBody>
          <a:bodyPr/>
          <a:lstStyle/>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FR" altLang="fr-FR" sz="2000" b="1" dirty="0">
                <a:solidFill>
                  <a:prstClr val="black"/>
                </a:solidFill>
                <a:latin typeface="Times New Roman" panose="02020603050405020304" pitchFamily="18" charset="0"/>
                <a:cs typeface="Times New Roman" panose="02020603050405020304" pitchFamily="18" charset="0"/>
              </a:rPr>
              <a:t>1-</a:t>
            </a:r>
            <a:r>
              <a:rPr kumimoji="0" lang="fr-FR" altLang="fr-FR" sz="2000" b="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 la date de signature d’un avenant  au contrat de bail: accord sur nouveau locataire</a:t>
            </a:r>
          </a:p>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FR" altLang="fr-FR" sz="2000" b="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FR" altLang="fr-FR" sz="2000" b="1" dirty="0">
                <a:solidFill>
                  <a:prstClr val="black"/>
                </a:solidFill>
                <a:latin typeface="Times New Roman" panose="02020603050405020304" pitchFamily="18" charset="0"/>
                <a:cs typeface="Times New Roman" panose="02020603050405020304" pitchFamily="18" charset="0"/>
              </a:rPr>
              <a:t>2</a:t>
            </a:r>
            <a:r>
              <a:rPr kumimoji="0" lang="fr-FR" altLang="fr-FR" sz="2000" b="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 la date d’expiration du préavis de 3 mois sous condition de justifier d’une recherche active et suffisante </a:t>
            </a:r>
          </a:p>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FR" altLang="fr-FR" sz="2000" b="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FR" altLang="fr-FR" sz="2000" b="1" dirty="0">
                <a:solidFill>
                  <a:prstClr val="black"/>
                </a:solidFill>
                <a:latin typeface="Times New Roman" panose="02020603050405020304" pitchFamily="18" charset="0"/>
                <a:cs typeface="Times New Roman" panose="02020603050405020304" pitchFamily="18" charset="0"/>
              </a:rPr>
              <a:t>3</a:t>
            </a:r>
            <a:r>
              <a:rPr kumimoji="0" lang="fr-FR" altLang="fr-FR" sz="2000" b="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-Ou au plus tard à l’expiration d’un délai de 3 mois après la date d’expiration du préavis</a:t>
            </a:r>
          </a:p>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L’engagement du caution du locataire sortant s’éteint à la même date.</a:t>
            </a:r>
            <a:endParaRPr kumimoji="0" lang="fr-LU" altLang="fr-FR" sz="2200" b="0" i="0" u="none" strike="noStrike" kern="1200" cap="none" spc="0" normalizeH="0" baseline="0" noProof="0" dirty="0">
              <a:ln>
                <a:noFill/>
              </a:ln>
              <a:solidFill>
                <a:prstClr val="black"/>
              </a:solidFill>
              <a:effectLst/>
              <a:uLnTx/>
              <a:uFillTx/>
              <a:latin typeface="Georgia"/>
              <a:ea typeface="+mn-ea"/>
              <a:cs typeface="+mn-cs"/>
            </a:endParaRPr>
          </a:p>
          <a:p>
            <a:pPr marL="0" indent="0">
              <a:buNone/>
            </a:pPr>
            <a:endParaRPr lang="en-US" altLang="fr-FR" dirty="0"/>
          </a:p>
        </p:txBody>
      </p:sp>
    </p:spTree>
    <p:extLst>
      <p:ext uri="{BB962C8B-B14F-4D97-AF65-F5344CB8AC3E}">
        <p14:creationId xmlns:p14="http://schemas.microsoft.com/office/powerpoint/2010/main" val="485829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46D408DA-0454-9883-4582-FB852A4C5AA3}"/>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2CF801DE-DA84-7885-3523-B711D390C35C}"/>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Le contrat de bail (I)</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F670851B-3EFC-AA90-5202-5795C7164708}"/>
              </a:ext>
            </a:extLst>
          </p:cNvPr>
          <p:cNvSpPr>
            <a:spLocks noGrp="1" noChangeArrowheads="1"/>
          </p:cNvSpPr>
          <p:nvPr>
            <p:ph type="body" idx="1"/>
          </p:nvPr>
        </p:nvSpPr>
        <p:spPr>
          <a:xfrm>
            <a:off x="1919288" y="1052513"/>
            <a:ext cx="7116762" cy="5112791"/>
          </a:xfrm>
        </p:spPr>
        <p:txBody>
          <a:bodyPr/>
          <a:lstStyle/>
          <a:p>
            <a:pPr marL="0" marR="0" lvl="0" indent="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LU" altLang="fr-FR" sz="2000" b="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1-L’exigence d’un écrit</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LU" altLang="fr-FR" sz="2000" dirty="0">
                <a:solidFill>
                  <a:prstClr val="black"/>
                </a:solidFill>
                <a:latin typeface="Times New Roman" panose="02020603050405020304" pitchFamily="18" charset="0"/>
                <a:cs typeface="Times New Roman" panose="02020603050405020304" pitchFamily="18" charset="0"/>
              </a:rPr>
              <a:t>a-A</a:t>
            </a:r>
            <a:r>
              <a:rPr kumimoji="0" lang="fr-LU" altLang="fr-FR" sz="20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vant</a:t>
            </a:r>
            <a:r>
              <a:rPr kumimoji="0" lang="fr-LU"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la loi de 2024</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LU" altLang="fr-FR" sz="1800" dirty="0">
                <a:solidFill>
                  <a:prstClr val="black"/>
                </a:solidFill>
                <a:latin typeface="Times New Roman" panose="02020603050405020304" pitchFamily="18" charset="0"/>
                <a:cs typeface="Times New Roman" panose="02020603050405020304" pitchFamily="18" charset="0"/>
              </a:rPr>
              <a:t>-principe consensuel</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LU"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-article 1714 du Code civil: on peu</a:t>
            </a:r>
            <a:r>
              <a:rPr lang="fr-LU" altLang="fr-FR" sz="1800" dirty="0">
                <a:solidFill>
                  <a:prstClr val="black"/>
                </a:solidFill>
                <a:latin typeface="Times New Roman" panose="02020603050405020304" pitchFamily="18" charset="0"/>
                <a:cs typeface="Times New Roman" panose="02020603050405020304" pitchFamily="18" charset="0"/>
              </a:rPr>
              <a:t>t louer par écrit ou verbalement</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LU"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-la forme écrite étant une condition de preuve et non de validité</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LU"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LU"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b-A partir du 1</a:t>
            </a:r>
            <a:r>
              <a:rPr kumimoji="0" lang="fr-LU" altLang="fr-FR" sz="2000" b="0" i="0" u="none" strike="noStrike" kern="1200" cap="none" spc="0" normalizeH="0" baseline="3000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er</a:t>
            </a:r>
            <a:r>
              <a:rPr kumimoji="0" lang="fr-LU"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aout 2024</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LU"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fr-LU"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tout contrat de bail à usage d’habitation doit être fait par écrit</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LU" altLang="fr-FR" sz="1800" dirty="0">
                <a:solidFill>
                  <a:prstClr val="black"/>
                </a:solidFill>
                <a:latin typeface="Times New Roman" panose="02020603050405020304" pitchFamily="18" charset="0"/>
                <a:cs typeface="Times New Roman" panose="02020603050405020304" pitchFamily="18" charset="0"/>
              </a:rPr>
              <a:t>-les baux oraux conclus avant restent valables</a:t>
            </a:r>
            <a:endParaRPr kumimoji="0" lang="fr-LU"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LU"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indent="0" algn="just" eaLnBrk="0" hangingPunct="0">
              <a:buClr>
                <a:srgbClr val="D16349"/>
              </a:buClr>
              <a:buSzPct val="85000"/>
              <a:buNone/>
              <a:defRPr/>
            </a:pPr>
            <a:r>
              <a:rPr lang="en-US" altLang="fr-FR" sz="2000" dirty="0">
                <a:solidFill>
                  <a:prstClr val="black"/>
                </a:solidFill>
                <a:latin typeface="Times New Roman" panose="02020603050405020304" pitchFamily="18" charset="0"/>
                <a:cs typeface="Times New Roman" panose="02020603050405020304" pitchFamily="18" charset="0"/>
              </a:rPr>
              <a:t>c-La durée du bail</a:t>
            </a:r>
          </a:p>
          <a:p>
            <a:pPr marL="0" indent="0" algn="just" eaLnBrk="0" hangingPunct="0">
              <a:buClr>
                <a:srgbClr val="D16349"/>
              </a:buClr>
              <a:buSzPct val="85000"/>
              <a:buNone/>
              <a:defRPr/>
            </a:pPr>
            <a:r>
              <a:rPr lang="en-US" altLang="fr-FR" sz="2000" dirty="0">
                <a:solidFill>
                  <a:prstClr val="black"/>
                </a:solidFill>
                <a:latin typeface="Times New Roman" panose="02020603050405020304" pitchFamily="18" charset="0"/>
                <a:cs typeface="Times New Roman" panose="02020603050405020304" pitchFamily="18" charset="0"/>
              </a:rPr>
              <a:t>-</a:t>
            </a:r>
            <a:r>
              <a:rPr lang="en-US" altLang="fr-FR" sz="1800" dirty="0" err="1">
                <a:solidFill>
                  <a:prstClr val="black"/>
                </a:solidFill>
                <a:latin typeface="Times New Roman" panose="02020603050405020304" pitchFamily="18" charset="0"/>
                <a:cs typeface="Times New Roman" panose="02020603050405020304" pitchFamily="18" charset="0"/>
              </a:rPr>
              <a:t>aucune</a:t>
            </a:r>
            <a:r>
              <a:rPr lang="en-US" altLang="fr-FR" sz="1800" dirty="0">
                <a:solidFill>
                  <a:prstClr val="black"/>
                </a:solidFill>
                <a:latin typeface="Times New Roman" panose="02020603050405020304" pitchFamily="18" charset="0"/>
                <a:cs typeface="Times New Roman" panose="02020603050405020304" pitchFamily="18" charset="0"/>
              </a:rPr>
              <a:t> modification</a:t>
            </a:r>
          </a:p>
          <a:p>
            <a:pPr marL="0" indent="0" algn="just" eaLnBrk="0" hangingPunct="0">
              <a:buClr>
                <a:srgbClr val="D16349"/>
              </a:buClr>
              <a:buSzPct val="85000"/>
              <a:buNone/>
              <a:defRPr/>
            </a:pPr>
            <a:r>
              <a:rPr lang="en-US" altLang="fr-FR" sz="1800" dirty="0">
                <a:solidFill>
                  <a:prstClr val="black"/>
                </a:solidFill>
                <a:latin typeface="Times New Roman" panose="02020603050405020304" pitchFamily="18" charset="0"/>
                <a:cs typeface="Times New Roman" panose="02020603050405020304" pitchFamily="18" charset="0"/>
              </a:rPr>
              <a:t>-à durée </a:t>
            </a:r>
            <a:r>
              <a:rPr lang="en-US" altLang="fr-FR" sz="1800" dirty="0" err="1">
                <a:solidFill>
                  <a:prstClr val="black"/>
                </a:solidFill>
                <a:latin typeface="Times New Roman" panose="02020603050405020304" pitchFamily="18" charset="0"/>
                <a:cs typeface="Times New Roman" panose="02020603050405020304" pitchFamily="18" charset="0"/>
              </a:rPr>
              <a:t>déterminée</a:t>
            </a:r>
            <a:r>
              <a:rPr lang="en-US" altLang="fr-FR" sz="1800" dirty="0">
                <a:solidFill>
                  <a:prstClr val="black"/>
                </a:solidFill>
                <a:latin typeface="Times New Roman" panose="02020603050405020304" pitchFamily="18" charset="0"/>
                <a:cs typeface="Times New Roman" panose="02020603050405020304" pitchFamily="18" charset="0"/>
              </a:rPr>
              <a:t> </a:t>
            </a:r>
            <a:r>
              <a:rPr lang="en-US" altLang="fr-FR" sz="1800" dirty="0" err="1">
                <a:solidFill>
                  <a:prstClr val="black"/>
                </a:solidFill>
                <a:latin typeface="Times New Roman" panose="02020603050405020304" pitchFamily="18" charset="0"/>
                <a:cs typeface="Times New Roman" panose="02020603050405020304" pitchFamily="18" charset="0"/>
              </a:rPr>
              <a:t>ou</a:t>
            </a:r>
            <a:r>
              <a:rPr lang="en-US" altLang="fr-FR" sz="1800" dirty="0">
                <a:solidFill>
                  <a:prstClr val="black"/>
                </a:solidFill>
                <a:latin typeface="Times New Roman" panose="02020603050405020304" pitchFamily="18" charset="0"/>
                <a:cs typeface="Times New Roman" panose="02020603050405020304" pitchFamily="18" charset="0"/>
              </a:rPr>
              <a:t> </a:t>
            </a:r>
            <a:r>
              <a:rPr lang="en-US" altLang="fr-FR" sz="1800" dirty="0" err="1">
                <a:solidFill>
                  <a:prstClr val="black"/>
                </a:solidFill>
                <a:latin typeface="Times New Roman" panose="02020603050405020304" pitchFamily="18" charset="0"/>
                <a:cs typeface="Times New Roman" panose="02020603050405020304" pitchFamily="18" charset="0"/>
              </a:rPr>
              <a:t>indéterminée</a:t>
            </a:r>
            <a:endParaRPr lang="en-US" altLang="fr-FR" sz="1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41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A1DA5B2E-B3D4-FE2E-2AF5-84298F45793A}"/>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CFC217A0-5A47-3BBE-3132-BD6CB98B6B5A}"/>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Le contrat de bail (II)</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3BF5B4D5-B1D7-02D5-A6C0-29EE890E4D59}"/>
              </a:ext>
            </a:extLst>
          </p:cNvPr>
          <p:cNvSpPr>
            <a:spLocks noGrp="1" noChangeArrowheads="1"/>
          </p:cNvSpPr>
          <p:nvPr>
            <p:ph type="body" idx="1"/>
          </p:nvPr>
        </p:nvSpPr>
        <p:spPr>
          <a:xfrm>
            <a:off x="1919288" y="1052513"/>
            <a:ext cx="7116762" cy="5112791"/>
          </a:xfrm>
        </p:spPr>
        <p:txBody>
          <a:bodyPr/>
          <a:lstStyle/>
          <a:p>
            <a:pPr marL="0" marR="0" lvl="0" indent="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LU" altLang="fr-FR" sz="2000" b="1" dirty="0">
                <a:solidFill>
                  <a:prstClr val="black"/>
                </a:solidFill>
                <a:latin typeface="Times New Roman" panose="02020603050405020304" pitchFamily="18" charset="0"/>
                <a:cs typeface="Times New Roman" panose="02020603050405020304" pitchFamily="18" charset="0"/>
              </a:rPr>
              <a:t>2</a:t>
            </a:r>
            <a:r>
              <a:rPr kumimoji="0" lang="fr-LU" altLang="fr-FR" sz="2000" b="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-Les </a:t>
            </a:r>
            <a:r>
              <a:rPr lang="fr-LU" altLang="fr-FR" sz="2000" b="1" dirty="0">
                <a:solidFill>
                  <a:prstClr val="black"/>
                </a:solidFill>
                <a:latin typeface="Times New Roman" panose="02020603050405020304" pitchFamily="18" charset="0"/>
                <a:cs typeface="Times New Roman" panose="02020603050405020304" pitchFamily="18" charset="0"/>
              </a:rPr>
              <a:t>mentions obligatoires</a:t>
            </a:r>
            <a:endParaRPr kumimoji="0" lang="fr-LU" altLang="fr-FR" sz="2000" b="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LU" altLang="fr-FR" sz="2000" dirty="0">
                <a:solidFill>
                  <a:prstClr val="black"/>
                </a:solidFill>
                <a:latin typeface="Times New Roman" panose="02020603050405020304" pitchFamily="18" charset="0"/>
                <a:cs typeface="Times New Roman" panose="02020603050405020304" pitchFamily="18" charset="0"/>
              </a:rPr>
              <a:t>a-A minima, sous peine de nullité:</a:t>
            </a:r>
          </a:p>
          <a:p>
            <a:pPr marL="0" indent="0">
              <a:buNone/>
            </a:pPr>
            <a:r>
              <a:rPr lang="fr-FR" sz="1800" b="0" i="0" u="none" strike="noStrike" baseline="0" dirty="0">
                <a:solidFill>
                  <a:srgbClr val="000000"/>
                </a:solidFill>
                <a:latin typeface="Palatino" pitchFamily="18" charset="0"/>
              </a:rPr>
              <a:t>-</a:t>
            </a:r>
            <a:r>
              <a:rPr lang="fr-FR" sz="1800" dirty="0">
                <a:solidFill>
                  <a:prstClr val="black"/>
                </a:solidFill>
                <a:latin typeface="Times New Roman" panose="02020603050405020304" pitchFamily="18" charset="0"/>
                <a:cs typeface="Times New Roman" panose="02020603050405020304" pitchFamily="18" charset="0"/>
              </a:rPr>
              <a:t>l’identité complète de toutes les parties contractantes, </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-la date de prise d’effet du bail, </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-la désignation de toutes les pièces et parties de l’immeuble couvrant l’objet du bail ainsi que l’adresse et le No cadastral </a:t>
            </a:r>
          </a:p>
          <a:p>
            <a:pPr marL="0" indent="0">
              <a:buNone/>
            </a:pPr>
            <a:r>
              <a:rPr lang="fr-BE" sz="1800" dirty="0">
                <a:solidFill>
                  <a:prstClr val="black"/>
                </a:solidFill>
                <a:latin typeface="Times New Roman" panose="02020603050405020304" pitchFamily="18" charset="0"/>
                <a:cs typeface="Times New Roman" panose="02020603050405020304" pitchFamily="18" charset="0"/>
              </a:rPr>
              <a:t>-le montant du loyer sans les charges, </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-le montant des acomptes sur les charges ou du forfait pour charges, </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-le supplément de loyer pour le mobilier, </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-le montant de la garantie locative éventuellement stipulée, </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-la mention suivant laquelle le loyer sollicité par le bailleur respecte le plafond légal du loyer annuel </a:t>
            </a:r>
          </a:p>
          <a:p>
            <a:pPr marL="0" indent="0">
              <a:buNone/>
            </a:pPr>
            <a:r>
              <a:rPr lang="fr-FR" sz="2000" dirty="0">
                <a:solidFill>
                  <a:prstClr val="black"/>
                </a:solidFill>
                <a:latin typeface="Times New Roman" panose="02020603050405020304" pitchFamily="18" charset="0"/>
                <a:cs typeface="Times New Roman" panose="02020603050405020304" pitchFamily="18" charset="0"/>
              </a:rPr>
              <a:t>b-La nature de la sanction</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-l’absence de précision si nullité absolue ou relative</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-l’analogie avec celle de l’article 12-3 de la prédite  loi</a:t>
            </a:r>
          </a:p>
          <a:p>
            <a:pPr marL="0" indent="0">
              <a:buNone/>
            </a:pPr>
            <a:endParaRPr lang="fr-FR" sz="2000" dirty="0">
              <a:solidFill>
                <a:prstClr val="black"/>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lang="fr-LU" altLang="fr-FR" sz="2000" dirty="0">
              <a:solidFill>
                <a:prstClr val="black"/>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LU"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633587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58D3287B-1890-21F6-A53E-44BF8C4ED2B7}"/>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8F41B3C3-6FF9-5C79-9519-C113E9D75386}"/>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Le volet </a:t>
            </a:r>
            <a:r>
              <a:rPr lang="fr-FR" sz="2200" b="0" dirty="0">
                <a:solidFill>
                  <a:srgbClr val="8CADAE">
                    <a:shade val="75000"/>
                  </a:srgbClr>
                </a:solidFill>
                <a:latin typeface="Times New Roman" pitchFamily="18" charset="0"/>
                <a:cs typeface="Times New Roman" pitchFamily="18" charset="0"/>
              </a:rPr>
              <a:t>financier remanié partiellement du </a:t>
            </a: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contrat de bail (III)</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F3E2D328-7B6C-9EE3-B9B3-58214874C583}"/>
              </a:ext>
            </a:extLst>
          </p:cNvPr>
          <p:cNvSpPr>
            <a:spLocks noGrp="1" noChangeArrowheads="1"/>
          </p:cNvSpPr>
          <p:nvPr>
            <p:ph type="body" idx="1"/>
          </p:nvPr>
        </p:nvSpPr>
        <p:spPr>
          <a:xfrm>
            <a:off x="1919288" y="1052513"/>
            <a:ext cx="7116762" cy="5112791"/>
          </a:xfrm>
        </p:spPr>
        <p:txBody>
          <a:bodyPr/>
          <a:lstStyle/>
          <a:p>
            <a:pPr marL="0" marR="0" lvl="0" indent="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LU" altLang="fr-FR" sz="2000" b="1"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1-Le loyer </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LU" altLang="fr-FR" sz="2000" dirty="0">
                <a:solidFill>
                  <a:prstClr val="black"/>
                </a:solidFill>
                <a:latin typeface="Times New Roman" panose="02020603050405020304" pitchFamily="18" charset="0"/>
                <a:cs typeface="Times New Roman" panose="02020603050405020304" pitchFamily="18" charset="0"/>
              </a:rPr>
              <a:t>a-La fixation ( article 3)</a:t>
            </a:r>
          </a:p>
          <a:p>
            <a:pPr marL="0" indent="0">
              <a:buNone/>
            </a:pPr>
            <a:r>
              <a:rPr lang="fr-FR" sz="1800" b="0" i="0" u="none" strike="noStrike" baseline="0" dirty="0">
                <a:solidFill>
                  <a:srgbClr val="000000"/>
                </a:solidFill>
                <a:latin typeface="Times New Roman" panose="02020603050405020304" pitchFamily="18" charset="0"/>
                <a:cs typeface="Times New Roman" panose="02020603050405020304" pitchFamily="18" charset="0"/>
              </a:rPr>
              <a:t>-pas de changement: </a:t>
            </a:r>
            <a:r>
              <a:rPr lang="fr-FR" sz="1800" dirty="0">
                <a:solidFill>
                  <a:srgbClr val="000000"/>
                </a:solidFill>
                <a:latin typeface="Times New Roman" panose="02020603050405020304" pitchFamily="18" charset="0"/>
                <a:cs typeface="Times New Roman" panose="02020603050405020304" pitchFamily="18" charset="0"/>
              </a:rPr>
              <a:t>consensuel mais ne doit pas dépasser les 5% du capital investi</a:t>
            </a:r>
          </a:p>
          <a:p>
            <a:pPr marL="0" indent="0">
              <a:buNone/>
            </a:pPr>
            <a:r>
              <a:rPr lang="fr-FR" sz="1800" dirty="0">
                <a:solidFill>
                  <a:srgbClr val="000000"/>
                </a:solidFill>
                <a:latin typeface="Times New Roman" panose="02020603050405020304" pitchFamily="18" charset="0"/>
                <a:cs typeface="Times New Roman" panose="02020603050405020304" pitchFamily="18" charset="0"/>
              </a:rPr>
              <a:t>-le projet/proposition de loi concernant la réforme liée au 5% n’est pas encore déposés</a:t>
            </a:r>
            <a:r>
              <a:rPr lang="fr-FR" sz="1800" dirty="0">
                <a:solidFill>
                  <a:prstClr val="black"/>
                </a:solidFill>
                <a:latin typeface="Times New Roman" panose="02020603050405020304" pitchFamily="18" charset="0"/>
                <a:cs typeface="Times New Roman" panose="02020603050405020304" pitchFamily="18" charset="0"/>
              </a:rPr>
              <a:t> </a:t>
            </a:r>
          </a:p>
          <a:p>
            <a:pPr marL="0" indent="0">
              <a:buNone/>
            </a:pPr>
            <a:endParaRPr lang="fr-FR" sz="1800" dirty="0">
              <a:solidFill>
                <a:prstClr val="black"/>
              </a:solidFill>
              <a:latin typeface="Times New Roman" panose="02020603050405020304" pitchFamily="18" charset="0"/>
              <a:cs typeface="Times New Roman" panose="02020603050405020304" pitchFamily="18" charset="0"/>
            </a:endParaRPr>
          </a:p>
          <a:p>
            <a:pPr marL="0" indent="0">
              <a:buNone/>
            </a:pPr>
            <a:r>
              <a:rPr lang="fr-FR" sz="2000" dirty="0">
                <a:solidFill>
                  <a:prstClr val="black"/>
                </a:solidFill>
                <a:latin typeface="Times New Roman" panose="02020603050405020304" pitchFamily="18" charset="0"/>
                <a:cs typeface="Times New Roman" panose="02020603050405020304" pitchFamily="18" charset="0"/>
              </a:rPr>
              <a:t>b-Des nouvelles restrictions </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-l</a:t>
            </a:r>
            <a:r>
              <a:rPr lang="fr-FR" sz="1800" b="0" i="0" dirty="0">
                <a:effectLst/>
                <a:latin typeface="Times New Roman" panose="02020603050405020304" pitchFamily="18" charset="0"/>
                <a:cs typeface="Times New Roman" panose="02020603050405020304" pitchFamily="18" charset="0"/>
              </a:rPr>
              <a:t>e montant de la somme des loyers perçus pour un logement de l’ensemble des colocataires conformément au chapitre I</a:t>
            </a:r>
            <a:r>
              <a:rPr lang="fr-FR" sz="1800" b="0" i="1" dirty="0">
                <a:effectLst/>
                <a:latin typeface="Times New Roman" panose="02020603050405020304" pitchFamily="18" charset="0"/>
                <a:cs typeface="Times New Roman" panose="02020603050405020304" pitchFamily="18" charset="0"/>
              </a:rPr>
              <a:t>bis ( colocation)</a:t>
            </a:r>
            <a:r>
              <a:rPr lang="fr-FR" sz="1800" b="0" i="0" dirty="0">
                <a:effectLst/>
                <a:latin typeface="Times New Roman" panose="02020603050405020304" pitchFamily="18" charset="0"/>
                <a:cs typeface="Times New Roman" panose="02020603050405020304" pitchFamily="18" charset="0"/>
              </a:rPr>
              <a:t> ne peut être supérieur au montant du loyer maximal (5%)</a:t>
            </a:r>
            <a:endParaRPr lang="fr-FR" sz="1800" dirty="0">
              <a:solidFill>
                <a:prstClr val="black"/>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LU" altLang="fr-FR" sz="1800" dirty="0">
                <a:solidFill>
                  <a:prstClr val="black"/>
                </a:solidFill>
                <a:latin typeface="Times New Roman" panose="02020603050405020304" pitchFamily="18" charset="0"/>
                <a:cs typeface="Times New Roman" panose="02020603050405020304" pitchFamily="18" charset="0"/>
              </a:rPr>
              <a:t>-</a:t>
            </a:r>
            <a:r>
              <a:rPr lang="fr-FR" altLang="fr-FR" sz="1800" dirty="0">
                <a:solidFill>
                  <a:prstClr val="black"/>
                </a:solidFill>
                <a:latin typeface="Times New Roman" panose="02020603050405020304" pitchFamily="18" charset="0"/>
                <a:cs typeface="Times New Roman" panose="02020603050405020304" pitchFamily="18" charset="0"/>
              </a:rPr>
              <a:t>l</a:t>
            </a:r>
            <a:r>
              <a:rPr lang="fr-FR" sz="1800" b="0" i="0" dirty="0">
                <a:effectLst/>
                <a:latin typeface="Times New Roman" panose="02020603050405020304" pitchFamily="18" charset="0"/>
                <a:cs typeface="Times New Roman" panose="02020603050405020304" pitchFamily="18" charset="0"/>
              </a:rPr>
              <a:t>e montant de la somme des loyers payés par les locataires dans le cadre d’une location à baux multiples d’un immeuble ou d’une partie d’immeuble comprenant deux ou plusieurs chambres ou logements loués individuellement à des locataires indépendants les uns des autres ne peut être supérieur à la limite du loyer annuel maximal prévu à 5%</a:t>
            </a:r>
            <a:endParaRPr lang="fr-LU" altLang="fr-FR" sz="1800" dirty="0">
              <a:solidFill>
                <a:prstClr val="black"/>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LU"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78648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68259CD2-DF55-2731-1314-9699176876E3}"/>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5671FED5-8349-C06C-A713-B03DBE751DA3}"/>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Le volet </a:t>
            </a:r>
            <a:r>
              <a:rPr lang="fr-FR" sz="2200" b="0" dirty="0">
                <a:solidFill>
                  <a:srgbClr val="8CADAE">
                    <a:shade val="75000"/>
                  </a:srgbClr>
                </a:solidFill>
                <a:latin typeface="Times New Roman" pitchFamily="18" charset="0"/>
                <a:cs typeface="Times New Roman" pitchFamily="18" charset="0"/>
              </a:rPr>
              <a:t>financier remanié partiellement du </a:t>
            </a: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contrat de bail (III)</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3CE9B130-EDF5-04AC-BCCA-DC9C4BDABC7D}"/>
              </a:ext>
            </a:extLst>
          </p:cNvPr>
          <p:cNvSpPr>
            <a:spLocks noGrp="1" noChangeArrowheads="1"/>
          </p:cNvSpPr>
          <p:nvPr>
            <p:ph type="body" idx="1"/>
          </p:nvPr>
        </p:nvSpPr>
        <p:spPr>
          <a:xfrm>
            <a:off x="1919288" y="1052513"/>
            <a:ext cx="7116762" cy="5112791"/>
          </a:xfrm>
        </p:spPr>
        <p:txBody>
          <a:bodyPr/>
          <a:lstStyle/>
          <a:p>
            <a:pPr marL="0" indent="0">
              <a:buNone/>
            </a:pPr>
            <a:r>
              <a:rPr lang="fr-FR" sz="2000" dirty="0" err="1">
                <a:solidFill>
                  <a:prstClr val="black"/>
                </a:solidFill>
                <a:latin typeface="Times New Roman" panose="02020603050405020304" pitchFamily="18" charset="0"/>
                <a:cs typeface="Times New Roman" panose="02020603050405020304" pitchFamily="18" charset="0"/>
              </a:rPr>
              <a:t>c-L’augmentation</a:t>
            </a:r>
            <a:r>
              <a:rPr lang="fr-FR" sz="2000" dirty="0">
                <a:solidFill>
                  <a:prstClr val="black"/>
                </a:solidFill>
                <a:latin typeface="Times New Roman" panose="02020603050405020304" pitchFamily="18" charset="0"/>
                <a:cs typeface="Times New Roman" panose="02020603050405020304" pitchFamily="18" charset="0"/>
              </a:rPr>
              <a:t> du loyer </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-l</a:t>
            </a:r>
            <a:r>
              <a:rPr lang="fr-FR" sz="1800" b="0" i="0" dirty="0">
                <a:effectLst/>
                <a:latin typeface="Times New Roman" panose="02020603050405020304" pitchFamily="18" charset="0"/>
                <a:cs typeface="Times New Roman" panose="02020603050405020304" pitchFamily="18" charset="0"/>
              </a:rPr>
              <a:t>es principes qui sont maintenus: </a:t>
            </a:r>
          </a:p>
          <a:p>
            <a:pPr marL="0" indent="0">
              <a:buNone/>
            </a:pPr>
            <a:r>
              <a:rPr lang="fr-FR" sz="1800" dirty="0">
                <a:latin typeface="Times New Roman" panose="02020603050405020304" pitchFamily="18" charset="0"/>
                <a:cs typeface="Times New Roman" panose="02020603050405020304" pitchFamily="18" charset="0"/>
              </a:rPr>
              <a:t>	-</a:t>
            </a:r>
            <a:r>
              <a:rPr lang="fr-FR" sz="1800" b="0" i="0" dirty="0">
                <a:effectLst/>
                <a:latin typeface="Times New Roman" panose="02020603050405020304" pitchFamily="18" charset="0"/>
                <a:cs typeface="Times New Roman" panose="02020603050405020304" pitchFamily="18" charset="0"/>
              </a:rPr>
              <a:t> tous les 2 ans </a:t>
            </a:r>
          </a:p>
          <a:p>
            <a:pPr marL="0" indent="0">
              <a:buNone/>
            </a:pPr>
            <a:r>
              <a:rPr lang="fr-FR" sz="1800" dirty="0">
                <a:latin typeface="Times New Roman" panose="02020603050405020304" pitchFamily="18" charset="0"/>
                <a:cs typeface="Times New Roman" panose="02020603050405020304" pitchFamily="18" charset="0"/>
              </a:rPr>
              <a:t>	-accord commun, commission des loyers ou judiciaire</a:t>
            </a:r>
            <a:endParaRPr lang="fr-FR" sz="1800" b="0" i="0" dirty="0">
              <a:effectLst/>
              <a:latin typeface="Times New Roman" panose="02020603050405020304" pitchFamily="18" charset="0"/>
              <a:cs typeface="Times New Roman" panose="02020603050405020304" pitchFamily="18" charset="0"/>
            </a:endParaRPr>
          </a:p>
          <a:p>
            <a:pPr marL="0" indent="0">
              <a:buNone/>
            </a:pPr>
            <a:r>
              <a:rPr lang="fr-FR" sz="1800" dirty="0">
                <a:solidFill>
                  <a:prstClr val="black"/>
                </a:solidFill>
                <a:latin typeface="Times New Roman" panose="02020603050405020304" pitchFamily="18" charset="0"/>
                <a:cs typeface="Times New Roman" panose="02020603050405020304" pitchFamily="18" charset="0"/>
              </a:rPr>
              <a:t>	-en cas de changement de locataire et  non du bailleur ( quid en cas de chaque changement d’un colocataire?)</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	-en cas de saisine de la commission des loyers (si l’augmentation validée par la commission: 1</a:t>
            </a:r>
            <a:r>
              <a:rPr lang="fr-FR" sz="1800" baseline="30000" dirty="0">
                <a:solidFill>
                  <a:prstClr val="black"/>
                </a:solidFill>
                <a:latin typeface="Times New Roman" panose="02020603050405020304" pitchFamily="18" charset="0"/>
                <a:cs typeface="Times New Roman" panose="02020603050405020304" pitchFamily="18" charset="0"/>
              </a:rPr>
              <a:t>er </a:t>
            </a:r>
            <a:r>
              <a:rPr lang="fr-FR" sz="1800" dirty="0">
                <a:solidFill>
                  <a:prstClr val="black"/>
                </a:solidFill>
                <a:latin typeface="Times New Roman" panose="02020603050405020304" pitchFamily="18" charset="0"/>
                <a:cs typeface="Times New Roman" panose="02020603050405020304" pitchFamily="18" charset="0"/>
              </a:rPr>
              <a:t>terme venant à échoir après la date de la saisine de la commission)</a:t>
            </a:r>
          </a:p>
          <a:p>
            <a:pPr marL="0" indent="0">
              <a:buNone/>
            </a:pPr>
            <a:r>
              <a:rPr lang="fr-FR" sz="1800" dirty="0">
                <a:solidFill>
                  <a:prstClr val="black"/>
                </a:solidFill>
                <a:latin typeface="Times New Roman" panose="02020603050405020304" pitchFamily="18" charset="0"/>
                <a:cs typeface="Times New Roman" panose="02020603050405020304" pitchFamily="18" charset="0"/>
              </a:rPr>
              <a:t>-limitation de la hausse à 10% du loyer en cours</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LU"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fr-LU"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si dépassement du seuil de 10%: -nécessité d’une réclamation </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LU" altLang="fr-FR" sz="1800" dirty="0">
                <a:solidFill>
                  <a:prstClr val="black"/>
                </a:solidFill>
                <a:latin typeface="Times New Roman" panose="02020603050405020304" pitchFamily="18" charset="0"/>
                <a:cs typeface="Times New Roman" panose="02020603050405020304" pitchFamily="18" charset="0"/>
              </a:rPr>
              <a:t>			     :-n’est pas due à partir du 1</a:t>
            </a:r>
            <a:r>
              <a:rPr lang="fr-LU" altLang="fr-FR" sz="1800" baseline="30000" dirty="0">
                <a:solidFill>
                  <a:prstClr val="black"/>
                </a:solidFill>
                <a:latin typeface="Times New Roman" panose="02020603050405020304" pitchFamily="18" charset="0"/>
                <a:cs typeface="Times New Roman" panose="02020603050405020304" pitchFamily="18" charset="0"/>
              </a:rPr>
              <a:t>er</a:t>
            </a:r>
            <a:r>
              <a:rPr lang="fr-LU" altLang="fr-FR" sz="1800" dirty="0">
                <a:solidFill>
                  <a:prstClr val="black"/>
                </a:solidFill>
                <a:latin typeface="Times New Roman" panose="02020603050405020304" pitchFamily="18" charset="0"/>
                <a:cs typeface="Times New Roman" panose="02020603050405020304" pitchFamily="18" charset="0"/>
              </a:rPr>
              <a:t> terme suivant la date de la réclamation</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LU"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fr-LU" altLang="fr-FR" sz="1800" dirty="0">
                <a:solidFill>
                  <a:prstClr val="black"/>
                </a:solidFill>
                <a:latin typeface="Times New Roman" panose="02020603050405020304" pitchFamily="18" charset="0"/>
                <a:cs typeface="Times New Roman" panose="02020603050405020304" pitchFamily="18" charset="0"/>
              </a:rPr>
              <a:t>      : quid en cas de paiement?</a:t>
            </a:r>
            <a:endParaRPr kumimoji="0" lang="fr-LU"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994381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A0EF7E5F-8665-0725-E429-CE8E28A2AAA2}"/>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D048B144-DFEC-734D-711C-5CC0DD3138D0}"/>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Le volet </a:t>
            </a:r>
            <a:r>
              <a:rPr lang="fr-FR" sz="2200" b="0" dirty="0">
                <a:solidFill>
                  <a:srgbClr val="8CADAE">
                    <a:shade val="75000"/>
                  </a:srgbClr>
                </a:solidFill>
                <a:latin typeface="Times New Roman" pitchFamily="18" charset="0"/>
                <a:cs typeface="Times New Roman" pitchFamily="18" charset="0"/>
              </a:rPr>
              <a:t>financier remanié partiellement du </a:t>
            </a: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contrat de bail (III)</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24F00919-3A1E-4173-5B7B-033DD127A132}"/>
              </a:ext>
            </a:extLst>
          </p:cNvPr>
          <p:cNvSpPr>
            <a:spLocks noGrp="1" noChangeArrowheads="1"/>
          </p:cNvSpPr>
          <p:nvPr>
            <p:ph type="body" idx="1"/>
          </p:nvPr>
        </p:nvSpPr>
        <p:spPr>
          <a:xfrm>
            <a:off x="1919288" y="1052513"/>
            <a:ext cx="7116762" cy="5112791"/>
          </a:xfrm>
        </p:spPr>
        <p:txBody>
          <a:bodyPr/>
          <a:lstStyle/>
          <a:p>
            <a:pPr marL="0" indent="0" eaLnBrk="0" hangingPunct="0">
              <a:buClr>
                <a:srgbClr val="D16349"/>
              </a:buClr>
              <a:buSzPct val="85000"/>
              <a:buNone/>
              <a:defRPr/>
            </a:pPr>
            <a:r>
              <a:rPr lang="fr-FR" sz="2000" b="1" dirty="0">
                <a:solidFill>
                  <a:prstClr val="black"/>
                </a:solidFill>
                <a:latin typeface="Times New Roman" panose="02020603050405020304" pitchFamily="18" charset="0"/>
                <a:cs typeface="Times New Roman" panose="02020603050405020304" pitchFamily="18" charset="0"/>
              </a:rPr>
              <a:t>2-Le supplément du loyer en cas de location meublée </a:t>
            </a:r>
          </a:p>
          <a:p>
            <a:pPr marL="0" indent="0" eaLnBrk="0" hangingPunct="0">
              <a:buClr>
                <a:srgbClr val="D16349"/>
              </a:buClr>
              <a:buSzPct val="85000"/>
              <a:buNone/>
              <a:defRPr/>
            </a:pPr>
            <a:r>
              <a:rPr lang="fr-FR" sz="2000" dirty="0" err="1">
                <a:solidFill>
                  <a:prstClr val="black"/>
                </a:solidFill>
                <a:latin typeface="Times New Roman" panose="02020603050405020304" pitchFamily="18" charset="0"/>
                <a:cs typeface="Times New Roman" panose="02020603050405020304" pitchFamily="18" charset="0"/>
              </a:rPr>
              <a:t>a-Le</a:t>
            </a:r>
            <a:r>
              <a:rPr lang="fr-FR" sz="2000" dirty="0">
                <a:solidFill>
                  <a:prstClr val="black"/>
                </a:solidFill>
                <a:latin typeface="Times New Roman" panose="02020603050405020304" pitchFamily="18" charset="0"/>
                <a:cs typeface="Times New Roman" panose="02020603050405020304" pitchFamily="18" charset="0"/>
              </a:rPr>
              <a:t> principe </a:t>
            </a:r>
          </a:p>
          <a:p>
            <a:pPr marL="0" indent="0" eaLnBrk="0" hangingPunct="0">
              <a:buClr>
                <a:srgbClr val="D16349"/>
              </a:buClr>
              <a:buSzPct val="85000"/>
              <a:buNone/>
              <a:defRPr/>
            </a:pPr>
            <a:r>
              <a:rPr lang="fr-FR" sz="2000" dirty="0">
                <a:solidFill>
                  <a:prstClr val="black"/>
                </a:solidFill>
                <a:latin typeface="Times New Roman" panose="02020603050405020304" pitchFamily="18" charset="0"/>
                <a:cs typeface="Times New Roman" panose="02020603050405020304" pitchFamily="18" charset="0"/>
              </a:rPr>
              <a:t>-</a:t>
            </a:r>
            <a:r>
              <a:rPr lang="fr-FR" sz="1800" dirty="0">
                <a:solidFill>
                  <a:prstClr val="black"/>
                </a:solidFill>
                <a:latin typeface="Times New Roman" panose="02020603050405020304" pitchFamily="18" charset="0"/>
                <a:cs typeface="Times New Roman" panose="02020603050405020304" pitchFamily="18" charset="0"/>
              </a:rPr>
              <a:t>un supplément de loyer mensuel pour  le mobilier </a:t>
            </a:r>
          </a:p>
          <a:p>
            <a:pPr marL="0" indent="0" eaLnBrk="0" hangingPunct="0">
              <a:buClr>
                <a:srgbClr val="D16349"/>
              </a:buClr>
              <a:buSzPct val="85000"/>
              <a:buNone/>
              <a:defRPr/>
            </a:pPr>
            <a:r>
              <a:rPr lang="fr-FR" sz="1800" dirty="0">
                <a:solidFill>
                  <a:prstClr val="black"/>
                </a:solidFill>
                <a:latin typeface="Times New Roman" panose="02020603050405020304" pitchFamily="18" charset="0"/>
                <a:cs typeface="Times New Roman" panose="02020603050405020304" pitchFamily="18" charset="0"/>
              </a:rPr>
              <a:t>-l’obligation d’indiquer sous peine de nullité dans le contrat de bail</a:t>
            </a:r>
          </a:p>
          <a:p>
            <a:pPr marL="0" indent="0" eaLnBrk="0" hangingPunct="0">
              <a:buClr>
                <a:srgbClr val="D16349"/>
              </a:buClr>
              <a:buSzPct val="85000"/>
              <a:buNone/>
              <a:defRPr/>
            </a:pPr>
            <a:r>
              <a:rPr lang="fr-FR" sz="1800" dirty="0">
                <a:solidFill>
                  <a:prstClr val="black"/>
                </a:solidFill>
                <a:latin typeface="Times New Roman" panose="02020603050405020304" pitchFamily="18" charset="0"/>
                <a:cs typeface="Times New Roman" panose="02020603050405020304" pitchFamily="18" charset="0"/>
              </a:rPr>
              <a:t>-pour les meubles dont les factures datent de moins de 10 ans au jour de la conclusion du bail ou de l’adaptation de loyer </a:t>
            </a:r>
          </a:p>
          <a:p>
            <a:pPr marL="0" indent="0" eaLnBrk="0" hangingPunct="0">
              <a:buClr>
                <a:srgbClr val="D16349"/>
              </a:buClr>
              <a:buSzPct val="85000"/>
              <a:buNone/>
              <a:defRPr/>
            </a:pPr>
            <a:r>
              <a:rPr lang="fr-FR" sz="2000" dirty="0">
                <a:solidFill>
                  <a:prstClr val="black"/>
                </a:solidFill>
                <a:latin typeface="Times New Roman" panose="02020603050405020304" pitchFamily="18" charset="0"/>
                <a:cs typeface="Times New Roman" panose="02020603050405020304" pitchFamily="18" charset="0"/>
              </a:rPr>
              <a:t>b-La fixation</a:t>
            </a:r>
          </a:p>
          <a:p>
            <a:pPr marL="0" marR="0" lvl="0" indent="0" algn="l" defTabSz="914400" rtl="0" eaLnBrk="1" fontAlgn="base" latinLnBrk="0" hangingPunct="1">
              <a:lnSpc>
                <a:spcPct val="100000"/>
              </a:lnSpc>
              <a:spcBef>
                <a:spcPct val="20000"/>
              </a:spcBef>
              <a:spcAft>
                <a:spcPct val="0"/>
              </a:spcAft>
              <a:buClrTx/>
              <a:buSzTx/>
              <a:buFontTx/>
              <a:buNone/>
              <a:tabLst/>
              <a:defRPr/>
            </a:pPr>
            <a:r>
              <a:rPr lang="fr-FR" sz="2000" dirty="0">
                <a:solidFill>
                  <a:prstClr val="black"/>
                </a:solidFill>
                <a:latin typeface="Times New Roman" panose="02020603050405020304" pitchFamily="18" charset="0"/>
                <a:cs typeface="Times New Roman" panose="02020603050405020304" pitchFamily="18" charset="0"/>
              </a:rPr>
              <a:t>-</a:t>
            </a:r>
            <a:r>
              <a:rPr lang="fr-FR" sz="1800" dirty="0">
                <a:latin typeface="Times New Roman" panose="02020603050405020304" pitchFamily="18" charset="0"/>
                <a:cs typeface="Times New Roman" panose="02020603050405020304" pitchFamily="18" charset="0"/>
              </a:rPr>
              <a:t>tous les</a:t>
            </a:r>
            <a:r>
              <a:rPr kumimoji="0" lang="fr-FR" sz="1800" b="0" i="0" u="none" strike="noStrike" kern="1200" cap="none" spc="0" normalizeH="0" baseline="0" noProof="0" dirty="0">
                <a:ln>
                  <a:noFill/>
                </a:ln>
                <a:solidFill>
                  <a:srgbClr val="080808"/>
                </a:solidFill>
                <a:effectLst/>
                <a:uLnTx/>
                <a:uFillTx/>
                <a:latin typeface="Times New Roman" panose="02020603050405020304" pitchFamily="18" charset="0"/>
                <a:ea typeface="+mn-ea"/>
                <a:cs typeface="Times New Roman" panose="02020603050405020304" pitchFamily="18" charset="0"/>
              </a:rPr>
              <a:t> 2 ans </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fr-FR" sz="1800" b="0" i="0" u="none" strike="noStrike" kern="1200" cap="none" spc="0" normalizeH="0" baseline="0" noProof="0" dirty="0">
                <a:ln>
                  <a:noFill/>
                </a:ln>
                <a:solidFill>
                  <a:srgbClr val="080808"/>
                </a:solidFill>
                <a:effectLst/>
                <a:uLnTx/>
                <a:uFillTx/>
                <a:latin typeface="Times New Roman" panose="02020603050405020304" pitchFamily="18" charset="0"/>
                <a:ea typeface="+mn-ea"/>
                <a:cs typeface="Times New Roman" panose="02020603050405020304" pitchFamily="18" charset="0"/>
              </a:rPr>
              <a:t>-accord commun, commission des loyers ou judiciaire</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-en cas de changement de locataire et  non du bailleur ( quid en cas de chaque changement d’un colocataire?)</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-en cas de saisine de la commission des loyers (si l’augmentation validée par la commission: 1</a:t>
            </a:r>
            <a:r>
              <a:rPr kumimoji="0" lang="fr-FR" sz="1800" b="0" i="0" u="none" strike="noStrike" kern="1200" cap="none" spc="0" normalizeH="0" baseline="3000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er </a:t>
            </a:r>
            <a:r>
              <a:rPr kumimoji="0" 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terme venant à échoir après la date de la saisine de la commission)</a:t>
            </a:r>
          </a:p>
          <a:p>
            <a:pPr marL="0" indent="0" eaLnBrk="0" hangingPunct="0">
              <a:buClr>
                <a:srgbClr val="D16349"/>
              </a:buClr>
              <a:buSzPct val="85000"/>
              <a:buNone/>
              <a:defRPr/>
            </a:pPr>
            <a:r>
              <a:rPr lang="fr-FR" sz="1800" dirty="0">
                <a:solidFill>
                  <a:prstClr val="black"/>
                </a:solidFill>
                <a:latin typeface="Times New Roman" panose="02020603050405020304" pitchFamily="18" charset="0"/>
                <a:cs typeface="Times New Roman" panose="02020603050405020304" pitchFamily="18" charset="0"/>
              </a:rPr>
              <a:t>-montant limité à 1,5% du montant total des factures</a:t>
            </a:r>
          </a:p>
          <a:p>
            <a:pPr marL="0" indent="0">
              <a:buNone/>
            </a:pPr>
            <a:endParaRPr kumimoji="0" lang="fr-LU"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9771347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3BD8376F-BC98-BF3C-F9C6-840CC0D86DE7}"/>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01A381EE-7F1A-7D2A-5597-312FB831AB3E}"/>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Le volet </a:t>
            </a:r>
            <a:r>
              <a:rPr lang="fr-FR" sz="2200" b="0" dirty="0">
                <a:solidFill>
                  <a:srgbClr val="8CADAE">
                    <a:shade val="75000"/>
                  </a:srgbClr>
                </a:solidFill>
                <a:latin typeface="Times New Roman" pitchFamily="18" charset="0"/>
                <a:cs typeface="Times New Roman" pitchFamily="18" charset="0"/>
              </a:rPr>
              <a:t>financier remanié partiellement du </a:t>
            </a: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contrat de bail (III)</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1252B891-FA89-5C1B-4110-35912E34C27F}"/>
              </a:ext>
            </a:extLst>
          </p:cNvPr>
          <p:cNvSpPr>
            <a:spLocks noGrp="1" noChangeArrowheads="1"/>
          </p:cNvSpPr>
          <p:nvPr>
            <p:ph type="body" idx="1"/>
          </p:nvPr>
        </p:nvSpPr>
        <p:spPr>
          <a:xfrm>
            <a:off x="1919288" y="1052513"/>
            <a:ext cx="7116762" cy="5112791"/>
          </a:xfrm>
        </p:spPr>
        <p:txBody>
          <a:bodyPr/>
          <a:lstStyle/>
          <a:p>
            <a:pPr marL="0" indent="0" eaLnBrk="0" hangingPunct="0">
              <a:buClr>
                <a:srgbClr val="D16349"/>
              </a:buClr>
              <a:buSzPct val="85000"/>
              <a:buNone/>
              <a:defRPr/>
            </a:pPr>
            <a:r>
              <a:rPr lang="fr-FR" sz="2000" b="1" dirty="0">
                <a:solidFill>
                  <a:prstClr val="black"/>
                </a:solidFill>
                <a:latin typeface="Times New Roman" panose="02020603050405020304" pitchFamily="18" charset="0"/>
                <a:cs typeface="Times New Roman" panose="02020603050405020304" pitchFamily="18" charset="0"/>
              </a:rPr>
              <a:t>3-La tarification des services proposés par le bailleur </a:t>
            </a:r>
          </a:p>
          <a:p>
            <a:pPr marL="0" indent="0" eaLnBrk="0" hangingPunct="0">
              <a:buClr>
                <a:srgbClr val="D16349"/>
              </a:buClr>
              <a:buSzPct val="85000"/>
              <a:buNone/>
              <a:defRPr/>
            </a:pPr>
            <a:r>
              <a:rPr lang="fr-FR" sz="1800" dirty="0">
                <a:solidFill>
                  <a:prstClr val="black"/>
                </a:solidFill>
                <a:latin typeface="Times New Roman" panose="02020603050405020304" pitchFamily="18" charset="0"/>
                <a:cs typeface="Times New Roman" panose="02020603050405020304" pitchFamily="18" charset="0"/>
              </a:rPr>
              <a:t>-en cas de services proposés </a:t>
            </a:r>
          </a:p>
          <a:p>
            <a:pPr marL="0" indent="0" eaLnBrk="0" hangingPunct="0">
              <a:buClr>
                <a:srgbClr val="D16349"/>
              </a:buClr>
              <a:buSzPct val="85000"/>
              <a:buNone/>
              <a:defRPr/>
            </a:pPr>
            <a:r>
              <a:rPr lang="fr-FR" sz="1800" dirty="0">
                <a:solidFill>
                  <a:prstClr val="black"/>
                </a:solidFill>
                <a:latin typeface="Times New Roman" panose="02020603050405020304" pitchFamily="18" charset="0"/>
                <a:cs typeface="Times New Roman" panose="02020603050405020304" pitchFamily="18" charset="0"/>
              </a:rPr>
              <a:t>-pas de définition ou énumération de ces services, </a:t>
            </a:r>
          </a:p>
          <a:p>
            <a:pPr marL="0" indent="0" eaLnBrk="0" hangingPunct="0">
              <a:buClr>
                <a:srgbClr val="D16349"/>
              </a:buClr>
              <a:buSzPct val="85000"/>
              <a:buNone/>
              <a:defRPr/>
            </a:pPr>
            <a:r>
              <a:rPr lang="fr-FR" sz="1800" dirty="0">
                <a:solidFill>
                  <a:prstClr val="black"/>
                </a:solidFill>
                <a:latin typeface="Times New Roman" panose="02020603050405020304" pitchFamily="18" charset="0"/>
                <a:cs typeface="Times New Roman" panose="02020603050405020304" pitchFamily="18" charset="0"/>
              </a:rPr>
              <a:t>-l’obligation d’indiquer le coût mensuel de ces services séparément du loyer dans le contrat de bail</a:t>
            </a:r>
          </a:p>
          <a:p>
            <a:pPr marL="0" indent="0" eaLnBrk="0" hangingPunct="0">
              <a:buClr>
                <a:srgbClr val="D16349"/>
              </a:buClr>
              <a:buSzPct val="85000"/>
              <a:buNone/>
              <a:defRPr/>
            </a:pPr>
            <a:r>
              <a:rPr lang="fr-FR" sz="1800" dirty="0">
                <a:solidFill>
                  <a:prstClr val="black"/>
                </a:solidFill>
                <a:latin typeface="Times New Roman" panose="02020603050405020304" pitchFamily="18" charset="0"/>
                <a:cs typeface="Times New Roman" panose="02020603050405020304" pitchFamily="18" charset="0"/>
              </a:rPr>
              <a:t>-pas de limitation légale quant au montant de ces services</a:t>
            </a:r>
          </a:p>
          <a:p>
            <a:pPr marL="0" indent="0" eaLnBrk="0" hangingPunct="0">
              <a:buClr>
                <a:srgbClr val="D16349"/>
              </a:buClr>
              <a:buSzPct val="85000"/>
              <a:buNone/>
              <a:defRPr/>
            </a:pPr>
            <a:endParaRPr lang="fr-FR" sz="1800" dirty="0">
              <a:solidFill>
                <a:prstClr val="black"/>
              </a:solidFill>
              <a:latin typeface="Times New Roman" panose="02020603050405020304" pitchFamily="18" charset="0"/>
              <a:cs typeface="Times New Roman" panose="02020603050405020304" pitchFamily="18" charset="0"/>
            </a:endParaRPr>
          </a:p>
          <a:p>
            <a:pPr marL="0" indent="0" eaLnBrk="0" hangingPunct="0">
              <a:buClr>
                <a:srgbClr val="D16349"/>
              </a:buClr>
              <a:buSzPct val="85000"/>
              <a:buNone/>
              <a:defRPr/>
            </a:pPr>
            <a:r>
              <a:rPr lang="fr-FR" sz="2000" b="1" dirty="0">
                <a:solidFill>
                  <a:prstClr val="black"/>
                </a:solidFill>
                <a:latin typeface="Times New Roman" panose="02020603050405020304" pitchFamily="18" charset="0"/>
                <a:cs typeface="Times New Roman" panose="02020603050405020304" pitchFamily="18" charset="0"/>
              </a:rPr>
              <a:t>4-La commission des frais d’agence ou honoraires d’une tierce</a:t>
            </a:r>
          </a:p>
          <a:p>
            <a:pPr marL="0" indent="0" eaLnBrk="0" hangingPunct="0">
              <a:buClr>
                <a:srgbClr val="D16349"/>
              </a:buClr>
              <a:buSzPct val="85000"/>
              <a:buNone/>
              <a:defRPr/>
            </a:pPr>
            <a:r>
              <a:rPr lang="fr-FR" sz="2000" dirty="0">
                <a:solidFill>
                  <a:prstClr val="black"/>
                </a:solidFill>
                <a:latin typeface="Times New Roman" panose="02020603050405020304" pitchFamily="18" charset="0"/>
                <a:cs typeface="Times New Roman" panose="02020603050405020304" pitchFamily="18" charset="0"/>
              </a:rPr>
              <a:t>-</a:t>
            </a:r>
            <a:r>
              <a:rPr lang="fr-FR" sz="1800" dirty="0">
                <a:solidFill>
                  <a:prstClr val="black"/>
                </a:solidFill>
                <a:latin typeface="Times New Roman" panose="02020603050405020304" pitchFamily="18" charset="0"/>
                <a:cs typeface="Times New Roman" panose="02020603050405020304" pitchFamily="18" charset="0"/>
              </a:rPr>
              <a:t>pas de définition de tierce personne ( quid si l’avocat rédige le contrat de  bail?)</a:t>
            </a:r>
          </a:p>
          <a:p>
            <a:pPr marL="0" indent="0" eaLnBrk="0" hangingPunct="0">
              <a:buClr>
                <a:srgbClr val="D16349"/>
              </a:buClr>
              <a:buSzPct val="85000"/>
              <a:buNone/>
              <a:defRPr/>
            </a:pPr>
            <a:r>
              <a:rPr lang="fr-FR" sz="1800" dirty="0">
                <a:solidFill>
                  <a:prstClr val="black"/>
                </a:solidFill>
                <a:latin typeface="Times New Roman" panose="02020603050405020304" pitchFamily="18" charset="0"/>
                <a:cs typeface="Times New Roman" panose="02020603050405020304" pitchFamily="18" charset="0"/>
              </a:rPr>
              <a:t>-les frais sont à partager à parts égales</a:t>
            </a:r>
          </a:p>
          <a:p>
            <a:pPr marL="0" indent="0">
              <a:buNone/>
            </a:pPr>
            <a:endParaRPr kumimoji="0" lang="fr-LU"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indent="0">
              <a:buNone/>
            </a:pPr>
            <a:endParaRPr kumimoji="0" lang="fr-LU" altLang="fr-FR"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7209303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46FEC78D-20F1-1613-9983-2D3D347EC965}"/>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4EED6E14-B8BE-1302-5E9A-B1DC9DDCFFDE}"/>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Le volet </a:t>
            </a:r>
            <a:r>
              <a:rPr lang="fr-FR" sz="2200" b="0" dirty="0">
                <a:solidFill>
                  <a:srgbClr val="8CADAE">
                    <a:shade val="75000"/>
                  </a:srgbClr>
                </a:solidFill>
                <a:latin typeface="Times New Roman" pitchFamily="18" charset="0"/>
                <a:cs typeface="Times New Roman" pitchFamily="18" charset="0"/>
              </a:rPr>
              <a:t>financier remanié partiellement du </a:t>
            </a: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contrat de bail (IV)</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981F075C-737D-4275-6647-32BE3CDA9D0E}"/>
              </a:ext>
            </a:extLst>
          </p:cNvPr>
          <p:cNvSpPr>
            <a:spLocks noGrp="1" noChangeArrowheads="1"/>
          </p:cNvSpPr>
          <p:nvPr>
            <p:ph type="body" idx="1"/>
          </p:nvPr>
        </p:nvSpPr>
        <p:spPr>
          <a:xfrm>
            <a:off x="1919288" y="1052513"/>
            <a:ext cx="7116762" cy="5472831"/>
          </a:xfrm>
        </p:spPr>
        <p:txBody>
          <a:bodyPr/>
          <a:lstStyle/>
          <a:p>
            <a:pPr marL="0" indent="0">
              <a:buNone/>
            </a:pPr>
            <a:r>
              <a:rPr lang="fr-LU" altLang="fr-FR" sz="1800" b="1" dirty="0">
                <a:solidFill>
                  <a:prstClr val="black"/>
                </a:solidFill>
                <a:latin typeface="Times New Roman" panose="02020603050405020304" pitchFamily="18" charset="0"/>
                <a:cs typeface="Times New Roman" panose="02020603050405020304" pitchFamily="18" charset="0"/>
              </a:rPr>
              <a:t>5-La garantie locative</a:t>
            </a:r>
          </a:p>
          <a:p>
            <a:pPr marL="0" indent="0">
              <a:buNone/>
            </a:pPr>
            <a:r>
              <a:rPr kumimoji="0" lang="fr-LU" altLang="fr-FR" sz="180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a-Les</a:t>
            </a:r>
            <a:r>
              <a:rPr kumimoji="0" lang="fr-LU" altLang="fr-FR"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principes</a:t>
            </a:r>
          </a:p>
          <a:p>
            <a:pPr marL="0" indent="0">
              <a:buNone/>
            </a:pPr>
            <a:r>
              <a:rPr kumimoji="0" lang="fr-LU" altLang="fr-FR"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a:t>
            </a:r>
            <a:r>
              <a:rPr lang="fr-LU" altLang="fr-FR" sz="1800" dirty="0" err="1">
                <a:solidFill>
                  <a:prstClr val="black"/>
                </a:solidFill>
                <a:latin typeface="Times New Roman" panose="02020603050405020304" pitchFamily="18" charset="0"/>
                <a:cs typeface="Times New Roman" panose="02020603050405020304" pitchFamily="18" charset="0"/>
              </a:rPr>
              <a:t>éduite</a:t>
            </a:r>
            <a:r>
              <a:rPr lang="fr-LU" altLang="fr-FR" sz="1800" dirty="0">
                <a:solidFill>
                  <a:prstClr val="black"/>
                </a:solidFill>
                <a:latin typeface="Times New Roman" panose="02020603050405020304" pitchFamily="18" charset="0"/>
                <a:cs typeface="Times New Roman" panose="02020603050405020304" pitchFamily="18" charset="0"/>
              </a:rPr>
              <a:t> à 2 mois au lieu de 3 mois</a:t>
            </a:r>
          </a:p>
          <a:p>
            <a:pPr marL="0" indent="0">
              <a:buNone/>
            </a:pPr>
            <a:r>
              <a:rPr lang="fr-LU" altLang="fr-FR" sz="1800" dirty="0">
                <a:solidFill>
                  <a:prstClr val="black"/>
                </a:solidFill>
                <a:latin typeface="Times New Roman" panose="02020603050405020304" pitchFamily="18" charset="0"/>
                <a:cs typeface="Times New Roman" panose="02020603050405020304" pitchFamily="18" charset="0"/>
              </a:rPr>
              <a:t>-l’obligation d’un état des lieux d’entrée</a:t>
            </a:r>
          </a:p>
          <a:p>
            <a:pPr marL="0" indent="0">
              <a:buNone/>
            </a:pPr>
            <a:r>
              <a:rPr kumimoji="0" lang="fr-LU" altLang="fr-FR"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-transmission de plein droit à l’acquéreur en cas de vente: problèmes liés à la garantie bancaire à 1</a:t>
            </a:r>
            <a:r>
              <a:rPr kumimoji="0" lang="fr-LU" altLang="fr-FR" sz="1800" i="0" u="none" strike="noStrike" kern="1200" cap="none" spc="0" normalizeH="0" baseline="3000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ère</a:t>
            </a:r>
            <a:r>
              <a:rPr kumimoji="0" lang="fr-LU" altLang="fr-FR"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demande et aux loyers impayés et aux dégâts locatifs</a:t>
            </a:r>
          </a:p>
          <a:p>
            <a:pPr marL="0" indent="0">
              <a:buNone/>
            </a:pPr>
            <a:r>
              <a:rPr lang="fr-LU" altLang="fr-FR" sz="1800" dirty="0">
                <a:solidFill>
                  <a:prstClr val="black"/>
                </a:solidFill>
                <a:latin typeface="Times New Roman" panose="02020603050405020304" pitchFamily="18" charset="0"/>
                <a:cs typeface="Times New Roman" panose="02020603050405020304" pitchFamily="18" charset="0"/>
              </a:rPr>
              <a:t>b-La restitution</a:t>
            </a:r>
          </a:p>
          <a:p>
            <a:pPr marL="0" indent="0">
              <a:buNone/>
            </a:pPr>
            <a:r>
              <a:rPr kumimoji="0" lang="fr-LU" altLang="fr-FR"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-pas de restitution si le  bailleur a des réclamations –état des lieux de sortie non conforme à l’état des lieux d’entrée</a:t>
            </a:r>
          </a:p>
          <a:p>
            <a:pPr marL="0" indent="0">
              <a:buNone/>
            </a:pPr>
            <a:r>
              <a:rPr lang="fr-LU" altLang="fr-FR" sz="1800" dirty="0">
                <a:solidFill>
                  <a:prstClr val="black"/>
                </a:solidFill>
                <a:latin typeface="Times New Roman" panose="02020603050405020304" pitchFamily="18" charset="0"/>
                <a:cs typeface="Times New Roman" panose="02020603050405020304" pitchFamily="18" charset="0"/>
              </a:rPr>
              <a:t>- la moitié de la garantie dans un délai maximal d’un mois de la remise des clés si pas de revendication d’arriérés de loyers ou dégâts locatifs </a:t>
            </a:r>
          </a:p>
          <a:p>
            <a:pPr marL="0" indent="0">
              <a:buNone/>
            </a:pPr>
            <a:r>
              <a:rPr kumimoji="0" lang="fr-LU" altLang="fr-FR"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fr-LU" altLang="fr-FR" sz="1800" dirty="0">
                <a:solidFill>
                  <a:prstClr val="black"/>
                </a:solidFill>
                <a:latin typeface="Times New Roman" panose="02020603050405020304" pitchFamily="18" charset="0"/>
                <a:cs typeface="Times New Roman" panose="02020603050405020304" pitchFamily="18" charset="0"/>
              </a:rPr>
              <a:t> du solde dans un délai d’un mois à compter de la réception des décomptes des frais locatifs (l’obligation au bailleur de demander aux administrations les pièces dans un délai d’un  mois à partir de la fin du bail ) ou des décomptes approuvés par l’AG ( copro)  </a:t>
            </a:r>
          </a:p>
          <a:p>
            <a:pPr marL="0" indent="0">
              <a:buNone/>
            </a:pPr>
            <a:r>
              <a:rPr lang="fr-LU" altLang="fr-FR" sz="1800" dirty="0">
                <a:solidFill>
                  <a:prstClr val="black"/>
                </a:solidFill>
                <a:latin typeface="Times New Roman" panose="02020603050405020304" pitchFamily="18" charset="0"/>
                <a:cs typeface="Times New Roman" panose="02020603050405020304" pitchFamily="18" charset="0"/>
              </a:rPr>
              <a:t>-sanction: exigence d’une mise en demeure une LRAR au bailleur /mandataire: 10% du loyer mensuel en </a:t>
            </a:r>
            <a:r>
              <a:rPr lang="fr-LU" altLang="fr-FR" sz="1800" dirty="0" err="1">
                <a:solidFill>
                  <a:prstClr val="black"/>
                </a:solidFill>
                <a:latin typeface="Times New Roman" panose="02020603050405020304" pitchFamily="18" charset="0"/>
                <a:cs typeface="Times New Roman" panose="02020603050405020304" pitchFamily="18" charset="0"/>
              </a:rPr>
              <a:t>principal+restitution</a:t>
            </a:r>
            <a:endParaRPr kumimoji="0" lang="fr-LU" altLang="fr-FR"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510198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4DE15171-C4FA-6076-11E7-15955D9C0D91}"/>
              </a:ext>
            </a:extLst>
          </p:cNvPr>
          <p:cNvSpPr>
            <a:spLocks noGrp="1" noChangeArrowheads="1"/>
          </p:cNvSpPr>
          <p:nvPr>
            <p:ph type="title"/>
          </p:nvPr>
        </p:nvSpPr>
        <p:spPr>
          <a:xfrm>
            <a:off x="1908175" y="188913"/>
            <a:ext cx="7127875" cy="723900"/>
          </a:xfrm>
        </p:spPr>
        <p:txBody>
          <a:bodyPr/>
          <a:lstStyle/>
          <a:p>
            <a:pPr algn="ctr"/>
            <a:r>
              <a:rPr kumimoji="0" lang="fr-LU" sz="2400" i="0" u="none" strike="noStrike" kern="1200" cap="none" spc="0" normalizeH="0" baseline="0" noProof="0" dirty="0">
                <a:ln>
                  <a:noFill/>
                </a:ln>
                <a:solidFill>
                  <a:srgbClr val="8CADAE">
                    <a:shade val="75000"/>
                  </a:srgbClr>
                </a:solidFill>
                <a:effectLst/>
                <a:uLnTx/>
                <a:uFillTx/>
                <a:latin typeface="Calibri" panose="020F0502020204030204" pitchFamily="34" charset="0"/>
                <a:cs typeface="Calibri" panose="020F0502020204030204" pitchFamily="34" charset="0"/>
              </a:rPr>
              <a:t>La colocation: les éléments constitutifs du contrat de colocation (I)</a:t>
            </a:r>
            <a:endParaRPr lang="en-US" altLang="fr-FR"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B91BD2BA-F4C6-3B8C-21F9-E704ECBF413D}"/>
              </a:ext>
            </a:extLst>
          </p:cNvPr>
          <p:cNvSpPr>
            <a:spLocks noGrp="1" noChangeArrowheads="1"/>
          </p:cNvSpPr>
          <p:nvPr>
            <p:ph type="body" idx="1"/>
          </p:nvPr>
        </p:nvSpPr>
        <p:spPr>
          <a:xfrm>
            <a:off x="1919288" y="1052513"/>
            <a:ext cx="7116762" cy="5112791"/>
          </a:xfrm>
        </p:spPr>
        <p:txBody>
          <a:bodyPr/>
          <a:lstStyle/>
          <a:p>
            <a:pPr marL="0" marR="0" lvl="0" indent="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0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1-Les conditions exigées </a:t>
            </a:r>
            <a:r>
              <a:rPr kumimoji="0" lang="fr-FR" altLang="fr-FR" sz="2000" b="1" i="1"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ab initio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sz="2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a-La définition</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FR" sz="1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tab pos="0" algn="l"/>
              </a:tabLst>
              <a:defRPr/>
            </a:pPr>
            <a:r>
              <a:rPr kumimoji="0" lang="fr-FR" sz="2000" b="1" i="1"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Article 2bis: « La colocation désigne la location d’un même logement par plusieurs locataires, appelés colocataires, qui optent, avec l’accord exprès du bailleur, pour l’application des règles spécifiques de la colocation en signant au plus tard à la date de signature du contrat de bail un pacte de colocation tel que prévu par l’article 2ter , et est formalisée par la conclusion par écrit d’un contrat de bail unique entre les locataires et le bailleur, dans lequel la date de signature dudit pacte est reprise. »</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FR" alt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FR" altLang="fr-FR" sz="20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FR" alt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endParaRPr lang="en-US" alt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C143341F-5C37-DAA6-1210-AF6A6D8061AB}"/>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8C53C3C1-6F7E-50AD-DF71-333992F8BA40}"/>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Le remaniement partiel de la portée de l’article 12-2 (V)</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E95E5419-F682-2213-A76A-BBE04CE92FCB}"/>
              </a:ext>
            </a:extLst>
          </p:cNvPr>
          <p:cNvSpPr>
            <a:spLocks noGrp="1" noChangeArrowheads="1"/>
          </p:cNvSpPr>
          <p:nvPr>
            <p:ph type="body" idx="1"/>
          </p:nvPr>
        </p:nvSpPr>
        <p:spPr>
          <a:xfrm>
            <a:off x="1919288" y="1052513"/>
            <a:ext cx="7116762" cy="5400823"/>
          </a:xfrm>
        </p:spPr>
        <p:txBody>
          <a:bodyPr/>
          <a:lstStyle/>
          <a:p>
            <a:pPr marL="0" indent="0">
              <a:buNone/>
            </a:pPr>
            <a:r>
              <a:rPr lang="fr-LU" altLang="fr-FR" sz="1800" b="1" dirty="0">
                <a:solidFill>
                  <a:prstClr val="black"/>
                </a:solidFill>
                <a:latin typeface="Times New Roman" panose="02020603050405020304" pitchFamily="18" charset="0"/>
                <a:cs typeface="Times New Roman" panose="02020603050405020304" pitchFamily="18" charset="0"/>
              </a:rPr>
              <a:t>1-La prorogation légale à durée indéterminée</a:t>
            </a:r>
          </a:p>
          <a:p>
            <a:pPr marL="0" indent="0" algn="just">
              <a:buNone/>
            </a:pPr>
            <a:r>
              <a:rPr lang="fr-FR" sz="1800" b="0" i="0" dirty="0">
                <a:effectLst/>
                <a:latin typeface="Muli"/>
              </a:rPr>
              <a:t>- « </a:t>
            </a:r>
            <a:r>
              <a:rPr lang="fr-FR" sz="1800" b="0" i="1" dirty="0">
                <a:effectLst/>
                <a:latin typeface="Muli"/>
              </a:rPr>
              <a:t>Tout contrat de bail visé par la présente loi, qui vient à cesser pour n’importe quelle cause, est prorogé </a:t>
            </a:r>
            <a:r>
              <a:rPr lang="fr-FR" sz="1800" b="1" i="1" dirty="0">
                <a:effectLst/>
                <a:latin typeface="Muli"/>
              </a:rPr>
              <a:t>à durée indéterminée </a:t>
            </a:r>
            <a:r>
              <a:rPr lang="fr-FR" sz="1800" b="0" i="1" dirty="0">
                <a:effectLst/>
                <a:latin typeface="Muli"/>
              </a:rPr>
              <a:t>à moins que </a:t>
            </a:r>
            <a:r>
              <a:rPr lang="fr-FR" sz="1200" b="0" i="1" dirty="0">
                <a:effectLst/>
                <a:latin typeface="Muli"/>
              </a:rPr>
              <a:t>:</a:t>
            </a:r>
          </a:p>
          <a:p>
            <a:pPr marL="0" indent="0" algn="just">
              <a:buNone/>
            </a:pPr>
            <a:r>
              <a:rPr lang="fr-FR" altLang="fr-FR" sz="1800" i="1" dirty="0" err="1">
                <a:latin typeface="Muli"/>
              </a:rPr>
              <a:t>a.le</a:t>
            </a:r>
            <a:r>
              <a:rPr lang="fr-FR" altLang="fr-FR" sz="1800" i="1" dirty="0">
                <a:latin typeface="Muli"/>
              </a:rPr>
              <a:t> bailleur déclare avoir besoin des lieux loués pour les occuper lui-même ou pour les faire occuper de manière effective par un parent ou allié jusqu’au troisième degré inclusivement;</a:t>
            </a:r>
          </a:p>
          <a:p>
            <a:pPr marL="0" indent="0" algn="just">
              <a:buNone/>
            </a:pPr>
            <a:r>
              <a:rPr lang="fr-FR" altLang="fr-FR" sz="1800" i="1" dirty="0" err="1">
                <a:latin typeface="Muli"/>
              </a:rPr>
              <a:t>b.le</a:t>
            </a:r>
            <a:r>
              <a:rPr lang="fr-FR" altLang="fr-FR" sz="1800" i="1" dirty="0">
                <a:latin typeface="Muli"/>
              </a:rPr>
              <a:t> locataire ne remplisse pas ses obligations;</a:t>
            </a:r>
          </a:p>
          <a:p>
            <a:pPr marL="0" indent="0" algn="just">
              <a:buNone/>
            </a:pPr>
            <a:r>
              <a:rPr lang="fr-FR" altLang="fr-FR" sz="1800" i="1" dirty="0">
                <a:latin typeface="Muli"/>
              </a:rPr>
              <a:t>c.il existe d’autres motifs graves et légitimes à établir par le bailleur; le transfert de propriété du logement ne vaut pas motif grave et légitime</a:t>
            </a:r>
          </a:p>
          <a:p>
            <a:pPr marL="0" indent="0" algn="just">
              <a:buNone/>
            </a:pPr>
            <a:r>
              <a:rPr lang="fr-LU" altLang="fr-FR" sz="1800" dirty="0">
                <a:latin typeface="Muli"/>
              </a:rPr>
              <a:t>-elle exige ainsi deux conditions cumulatives:1- bail qui a cessé pour n’importe quel motif (résiliation intervenue ou l’absence de tacite reconduction stipulée) ,2- l’absence d’opposition du bailleur sur bases des motifs légaux retenus</a:t>
            </a:r>
          </a:p>
          <a:p>
            <a:pPr marL="0" indent="0">
              <a:buNone/>
            </a:pPr>
            <a:r>
              <a:rPr lang="fr-LU" altLang="fr-FR" sz="1800" b="1" dirty="0">
                <a:latin typeface="Muli"/>
              </a:rPr>
              <a:t>2- Distinction avec la tacite reconduction</a:t>
            </a:r>
          </a:p>
          <a:p>
            <a:pPr marL="0" indent="0" algn="just">
              <a:buNone/>
            </a:pPr>
            <a:r>
              <a:rPr lang="fr-LU" altLang="fr-FR" sz="1800" b="1" dirty="0">
                <a:latin typeface="Muli"/>
              </a:rPr>
              <a:t>-</a:t>
            </a:r>
            <a:r>
              <a:rPr lang="fr-LU" altLang="fr-FR" sz="1800" dirty="0">
                <a:latin typeface="Muli"/>
              </a:rPr>
              <a:t>tacite reconduction : une clause spécifique contenue dans  le contrat de bail permettant de poursuivre le contrat de bail pour une durée précisée</a:t>
            </a:r>
          </a:p>
          <a:p>
            <a:pPr marL="0" indent="0" algn="just">
              <a:buNone/>
            </a:pPr>
            <a:r>
              <a:rPr lang="fr-LU" altLang="fr-FR" sz="1800" dirty="0">
                <a:latin typeface="Muli"/>
              </a:rPr>
              <a:t>-l’absence de manifestation d’une volonté de donner congé ou de résilier ( aucun congé n’a été donné) </a:t>
            </a:r>
          </a:p>
        </p:txBody>
      </p:sp>
    </p:spTree>
    <p:extLst>
      <p:ext uri="{BB962C8B-B14F-4D97-AF65-F5344CB8AC3E}">
        <p14:creationId xmlns:p14="http://schemas.microsoft.com/office/powerpoint/2010/main" val="3891400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6A31B1F7-B5E9-4252-A027-525E106581BC}"/>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52FCE8D8-5659-5576-EDB6-06041A376F7D}"/>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Les dispositions transitoires: application de la loi dans le temps (VI)</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2D8CAA47-627A-8DF6-A75F-8E420C08CA72}"/>
              </a:ext>
            </a:extLst>
          </p:cNvPr>
          <p:cNvSpPr>
            <a:spLocks noGrp="1" noChangeArrowheads="1"/>
          </p:cNvSpPr>
          <p:nvPr>
            <p:ph type="body" idx="1"/>
          </p:nvPr>
        </p:nvSpPr>
        <p:spPr>
          <a:xfrm>
            <a:off x="1919288" y="1052513"/>
            <a:ext cx="7116762" cy="5616574"/>
          </a:xfrm>
        </p:spPr>
        <p:txBody>
          <a:bodyPr/>
          <a:lstStyle/>
          <a:p>
            <a:pPr marL="0" indent="0">
              <a:buNone/>
            </a:pPr>
            <a:r>
              <a:rPr lang="fr-LU" altLang="fr-FR" sz="1800" b="1" dirty="0">
                <a:solidFill>
                  <a:prstClr val="black"/>
                </a:solidFill>
                <a:latin typeface="Times New Roman" panose="02020603050405020304" pitchFamily="18" charset="0"/>
                <a:cs typeface="Times New Roman" panose="02020603050405020304" pitchFamily="18" charset="0"/>
              </a:rPr>
              <a:t>1-Les articles 2 </a:t>
            </a:r>
            <a:r>
              <a:rPr lang="fr-LU" altLang="fr-FR" sz="1800" b="1" i="1" dirty="0">
                <a:solidFill>
                  <a:prstClr val="black"/>
                </a:solidFill>
                <a:latin typeface="Times New Roman" panose="02020603050405020304" pitchFamily="18" charset="0"/>
                <a:cs typeface="Times New Roman" panose="02020603050405020304" pitchFamily="18" charset="0"/>
              </a:rPr>
              <a:t>bis</a:t>
            </a:r>
            <a:r>
              <a:rPr lang="fr-LU" altLang="fr-FR" sz="1800" b="1" dirty="0">
                <a:solidFill>
                  <a:prstClr val="black"/>
                </a:solidFill>
                <a:latin typeface="Times New Roman" panose="02020603050405020304" pitchFamily="18" charset="0"/>
                <a:cs typeface="Times New Roman" panose="02020603050405020304" pitchFamily="18" charset="0"/>
              </a:rPr>
              <a:t> à 2 </a:t>
            </a:r>
            <a:r>
              <a:rPr lang="fr-LU" altLang="fr-FR" sz="1800" b="1" i="1" dirty="0">
                <a:solidFill>
                  <a:prstClr val="black"/>
                </a:solidFill>
                <a:latin typeface="Times New Roman" panose="02020603050405020304" pitchFamily="18" charset="0"/>
                <a:cs typeface="Times New Roman" panose="02020603050405020304" pitchFamily="18" charset="0"/>
              </a:rPr>
              <a:t>sexies</a:t>
            </a:r>
          </a:p>
          <a:p>
            <a:pPr marL="0" indent="0">
              <a:buNone/>
            </a:pPr>
            <a:r>
              <a:rPr lang="fr-LU" altLang="fr-FR" sz="1800" b="1" i="1" dirty="0">
                <a:solidFill>
                  <a:prstClr val="black"/>
                </a:solidFill>
                <a:latin typeface="Times New Roman" panose="02020603050405020304" pitchFamily="18" charset="0"/>
                <a:cs typeface="Times New Roman" panose="02020603050405020304" pitchFamily="18" charset="0"/>
              </a:rPr>
              <a:t>-</a:t>
            </a:r>
            <a:r>
              <a:rPr lang="fr-LU" altLang="fr-FR" sz="1600" dirty="0">
                <a:solidFill>
                  <a:prstClr val="black"/>
                </a:solidFill>
                <a:latin typeface="Times New Roman" panose="02020603050405020304" pitchFamily="18" charset="0"/>
                <a:cs typeface="Times New Roman" panose="02020603050405020304" pitchFamily="18" charset="0"/>
              </a:rPr>
              <a:t>le nouveau régime de colocation</a:t>
            </a:r>
          </a:p>
          <a:p>
            <a:pPr marL="0" indent="0">
              <a:buNone/>
            </a:pPr>
            <a:r>
              <a:rPr lang="fr-LU" altLang="fr-FR" sz="1600" dirty="0">
                <a:solidFill>
                  <a:prstClr val="black"/>
                </a:solidFill>
                <a:latin typeface="Times New Roman" panose="02020603050405020304" pitchFamily="18" charset="0"/>
                <a:cs typeface="Times New Roman" panose="02020603050405020304" pitchFamily="18" charset="0"/>
              </a:rPr>
              <a:t>-loi applicable pour les contrats conclus après le 1</a:t>
            </a:r>
            <a:r>
              <a:rPr lang="fr-LU" altLang="fr-FR" sz="1600" baseline="30000" dirty="0">
                <a:solidFill>
                  <a:prstClr val="black"/>
                </a:solidFill>
                <a:latin typeface="Times New Roman" panose="02020603050405020304" pitchFamily="18" charset="0"/>
                <a:cs typeface="Times New Roman" panose="02020603050405020304" pitchFamily="18" charset="0"/>
              </a:rPr>
              <a:t>er</a:t>
            </a:r>
            <a:r>
              <a:rPr lang="fr-LU" altLang="fr-FR" sz="1600" dirty="0">
                <a:solidFill>
                  <a:prstClr val="black"/>
                </a:solidFill>
                <a:latin typeface="Times New Roman" panose="02020603050405020304" pitchFamily="18" charset="0"/>
                <a:cs typeface="Times New Roman" panose="02020603050405020304" pitchFamily="18" charset="0"/>
              </a:rPr>
              <a:t> août 2024</a:t>
            </a:r>
          </a:p>
          <a:p>
            <a:pPr marL="0" indent="0">
              <a:buNone/>
            </a:pPr>
            <a:r>
              <a:rPr lang="fr-LU" altLang="fr-FR" sz="1800" b="1" dirty="0">
                <a:solidFill>
                  <a:prstClr val="black"/>
                </a:solidFill>
                <a:latin typeface="Times New Roman" panose="02020603050405020304" pitchFamily="18" charset="0"/>
                <a:cs typeface="Times New Roman" panose="02020603050405020304" pitchFamily="18" charset="0"/>
              </a:rPr>
              <a:t>2- L’article 3§1</a:t>
            </a:r>
            <a:r>
              <a:rPr lang="fr-LU" altLang="fr-FR" sz="1800" b="1" baseline="30000" dirty="0">
                <a:solidFill>
                  <a:prstClr val="black"/>
                </a:solidFill>
                <a:latin typeface="Times New Roman" panose="02020603050405020304" pitchFamily="18" charset="0"/>
                <a:cs typeface="Times New Roman" panose="02020603050405020304" pitchFamily="18" charset="0"/>
              </a:rPr>
              <a:t>er</a:t>
            </a:r>
            <a:r>
              <a:rPr lang="fr-LU" altLang="fr-FR" sz="1800" b="1" dirty="0">
                <a:solidFill>
                  <a:prstClr val="black"/>
                </a:solidFill>
                <a:latin typeface="Times New Roman" panose="02020603050405020304" pitchFamily="18" charset="0"/>
                <a:cs typeface="Times New Roman" panose="02020603050405020304" pitchFamily="18" charset="0"/>
              </a:rPr>
              <a:t> alinéa 2 à 4 et °5 alinéa 3: pour tous les contrats conclus avant le 1</a:t>
            </a:r>
            <a:r>
              <a:rPr lang="fr-LU" altLang="fr-FR" sz="1800" b="1" baseline="30000" dirty="0">
                <a:solidFill>
                  <a:prstClr val="black"/>
                </a:solidFill>
                <a:latin typeface="Times New Roman" panose="02020603050405020304" pitchFamily="18" charset="0"/>
                <a:cs typeface="Times New Roman" panose="02020603050405020304" pitchFamily="18" charset="0"/>
              </a:rPr>
              <a:t>er</a:t>
            </a:r>
            <a:r>
              <a:rPr lang="fr-LU" altLang="fr-FR" sz="1800" b="1" dirty="0">
                <a:solidFill>
                  <a:prstClr val="black"/>
                </a:solidFill>
                <a:latin typeface="Times New Roman" panose="02020603050405020304" pitchFamily="18" charset="0"/>
                <a:cs typeface="Times New Roman" panose="02020603050405020304" pitchFamily="18" charset="0"/>
              </a:rPr>
              <a:t> août 2024</a:t>
            </a:r>
          </a:p>
          <a:p>
            <a:pPr marL="0" indent="0">
              <a:buNone/>
            </a:pPr>
            <a:r>
              <a:rPr lang="fr-LU" altLang="fr-FR" sz="1800" dirty="0">
                <a:solidFill>
                  <a:prstClr val="black"/>
                </a:solidFill>
                <a:latin typeface="Times New Roman" panose="02020603050405020304" pitchFamily="18" charset="0"/>
                <a:cs typeface="Times New Roman" panose="02020603050405020304" pitchFamily="18" charset="0"/>
              </a:rPr>
              <a:t>-</a:t>
            </a:r>
            <a:r>
              <a:rPr lang="fr-LU" altLang="fr-FR" sz="1600" dirty="0">
                <a:solidFill>
                  <a:prstClr val="black"/>
                </a:solidFill>
                <a:latin typeface="Times New Roman" panose="02020603050405020304" pitchFamily="18" charset="0"/>
                <a:cs typeface="Times New Roman" panose="02020603050405020304" pitchFamily="18" charset="0"/>
              </a:rPr>
              <a:t>l’augmentation des loyers,</a:t>
            </a:r>
          </a:p>
          <a:p>
            <a:pPr marL="0" indent="0">
              <a:buNone/>
            </a:pPr>
            <a:r>
              <a:rPr lang="fr-LU" altLang="fr-FR" sz="1600" dirty="0">
                <a:solidFill>
                  <a:prstClr val="black"/>
                </a:solidFill>
                <a:latin typeface="Times New Roman" panose="02020603050405020304" pitchFamily="18" charset="0"/>
                <a:cs typeface="Times New Roman" panose="02020603050405020304" pitchFamily="18" charset="0"/>
              </a:rPr>
              <a:t>- applicable à la prochaine adaptation du loyer</a:t>
            </a:r>
          </a:p>
          <a:p>
            <a:pPr marL="0" indent="0">
              <a:buNone/>
            </a:pPr>
            <a:r>
              <a:rPr lang="fr-LU" altLang="fr-FR" sz="1800" b="1" dirty="0">
                <a:solidFill>
                  <a:prstClr val="black"/>
                </a:solidFill>
                <a:latin typeface="Times New Roman" panose="02020603050405020304" pitchFamily="18" charset="0"/>
                <a:cs typeface="Times New Roman" panose="02020603050405020304" pitchFamily="18" charset="0"/>
              </a:rPr>
              <a:t>3-Les articles 4, 5 §1alinéa1 deuxième phrase et alinéa 2, article 12§1 et article 31: application uniquement aux contrats conclus après le 1</a:t>
            </a:r>
            <a:r>
              <a:rPr lang="fr-LU" altLang="fr-FR" sz="1800" b="1" baseline="30000" dirty="0">
                <a:solidFill>
                  <a:prstClr val="black"/>
                </a:solidFill>
                <a:latin typeface="Times New Roman" panose="02020603050405020304" pitchFamily="18" charset="0"/>
                <a:cs typeface="Times New Roman" panose="02020603050405020304" pitchFamily="18" charset="0"/>
              </a:rPr>
              <a:t>er</a:t>
            </a:r>
            <a:r>
              <a:rPr lang="fr-LU" altLang="fr-FR" sz="1800" b="1" dirty="0">
                <a:solidFill>
                  <a:prstClr val="black"/>
                </a:solidFill>
                <a:latin typeface="Times New Roman" panose="02020603050405020304" pitchFamily="18" charset="0"/>
                <a:cs typeface="Times New Roman" panose="02020603050405020304" pitchFamily="18" charset="0"/>
              </a:rPr>
              <a:t> août 2024</a:t>
            </a:r>
          </a:p>
          <a:p>
            <a:pPr marL="0" indent="0">
              <a:buNone/>
            </a:pPr>
            <a:r>
              <a:rPr lang="fr-LU" altLang="fr-FR" sz="1800" b="1" dirty="0">
                <a:solidFill>
                  <a:prstClr val="black"/>
                </a:solidFill>
                <a:latin typeface="Times New Roman" panose="02020603050405020304" pitchFamily="18" charset="0"/>
                <a:cs typeface="Times New Roman" panose="02020603050405020304" pitchFamily="18" charset="0"/>
              </a:rPr>
              <a:t>-</a:t>
            </a:r>
            <a:r>
              <a:rPr lang="fr-LU" altLang="fr-FR" sz="1600" dirty="0">
                <a:solidFill>
                  <a:prstClr val="black"/>
                </a:solidFill>
                <a:latin typeface="Times New Roman" panose="02020603050405020304" pitchFamily="18" charset="0"/>
                <a:cs typeface="Times New Roman" panose="02020603050405020304" pitchFamily="18" charset="0"/>
              </a:rPr>
              <a:t>tarification des services proposés, les formalités d’un bail écrit avec les mentions obligatoires sous peine de nullité, la garantie locative de 2 mois, caractère déterminé ou indéterminé du contrat de bail et les dispositions finales de la loi de 2006</a:t>
            </a:r>
          </a:p>
          <a:p>
            <a:pPr marL="0" indent="0">
              <a:buNone/>
            </a:pPr>
            <a:r>
              <a:rPr lang="fr-LU" altLang="fr-FR" sz="1800" b="1" dirty="0">
                <a:solidFill>
                  <a:prstClr val="black"/>
                </a:solidFill>
                <a:latin typeface="Times New Roman" panose="02020603050405020304" pitchFamily="18" charset="0"/>
                <a:cs typeface="Times New Roman" panose="02020603050405020304" pitchFamily="18" charset="0"/>
              </a:rPr>
              <a:t>4-Les articles 5, § 1</a:t>
            </a:r>
            <a:r>
              <a:rPr lang="fr-LU" altLang="fr-FR" sz="1800" b="1" baseline="30000" dirty="0">
                <a:solidFill>
                  <a:prstClr val="black"/>
                </a:solidFill>
                <a:latin typeface="Times New Roman" panose="02020603050405020304" pitchFamily="18" charset="0"/>
                <a:cs typeface="Times New Roman" panose="02020603050405020304" pitchFamily="18" charset="0"/>
              </a:rPr>
              <a:t>er</a:t>
            </a:r>
            <a:r>
              <a:rPr lang="fr-LU" altLang="fr-FR" sz="1800" b="1" dirty="0">
                <a:solidFill>
                  <a:prstClr val="black"/>
                </a:solidFill>
                <a:latin typeface="Times New Roman" panose="02020603050405020304" pitchFamily="18" charset="0"/>
                <a:cs typeface="Times New Roman" panose="02020603050405020304" pitchFamily="18" charset="0"/>
              </a:rPr>
              <a:t> et 2 , 12 § 1</a:t>
            </a:r>
            <a:r>
              <a:rPr lang="fr-LU" altLang="fr-FR" sz="1800" b="1" baseline="30000" dirty="0">
                <a:solidFill>
                  <a:prstClr val="black"/>
                </a:solidFill>
                <a:latin typeface="Times New Roman" panose="02020603050405020304" pitchFamily="18" charset="0"/>
                <a:cs typeface="Times New Roman" panose="02020603050405020304" pitchFamily="18" charset="0"/>
              </a:rPr>
              <a:t>er</a:t>
            </a:r>
            <a:r>
              <a:rPr lang="fr-LU" altLang="fr-FR" sz="1800" b="1" dirty="0">
                <a:solidFill>
                  <a:prstClr val="black"/>
                </a:solidFill>
                <a:latin typeface="Times New Roman" panose="02020603050405020304" pitchFamily="18" charset="0"/>
                <a:cs typeface="Times New Roman" panose="02020603050405020304" pitchFamily="18" charset="0"/>
              </a:rPr>
              <a:t> deuxième phrase et article 31 :restent d’application en leur version antérieure à la loi de juillet 2024 pour les baux verbaux et aux contrats de bail à usage d’habitation conclus avant 1</a:t>
            </a:r>
            <a:r>
              <a:rPr lang="fr-LU" altLang="fr-FR" sz="1800" b="1" baseline="30000" dirty="0">
                <a:solidFill>
                  <a:prstClr val="black"/>
                </a:solidFill>
                <a:latin typeface="Times New Roman" panose="02020603050405020304" pitchFamily="18" charset="0"/>
                <a:cs typeface="Times New Roman" panose="02020603050405020304" pitchFamily="18" charset="0"/>
              </a:rPr>
              <a:t>er</a:t>
            </a:r>
            <a:r>
              <a:rPr lang="fr-LU" altLang="fr-FR" sz="1800" b="1" dirty="0">
                <a:solidFill>
                  <a:prstClr val="black"/>
                </a:solidFill>
                <a:latin typeface="Times New Roman" panose="02020603050405020304" pitchFamily="18" charset="0"/>
                <a:cs typeface="Times New Roman" panose="02020603050405020304" pitchFamily="18" charset="0"/>
              </a:rPr>
              <a:t> août 2024</a:t>
            </a:r>
          </a:p>
          <a:p>
            <a:pPr marL="0" indent="0">
              <a:buNone/>
            </a:pPr>
            <a:r>
              <a:rPr lang="fr-LU" altLang="fr-FR" sz="1800" b="1" dirty="0">
                <a:solidFill>
                  <a:prstClr val="black"/>
                </a:solidFill>
                <a:latin typeface="Times New Roman" panose="02020603050405020304" pitchFamily="18" charset="0"/>
                <a:cs typeface="Times New Roman" panose="02020603050405020304" pitchFamily="18" charset="0"/>
              </a:rPr>
              <a:t>-</a:t>
            </a:r>
            <a:r>
              <a:rPr lang="fr-LU" altLang="fr-FR" sz="1600" dirty="0">
                <a:solidFill>
                  <a:prstClr val="black"/>
                </a:solidFill>
                <a:latin typeface="Times New Roman" panose="02020603050405020304" pitchFamily="18" charset="0"/>
                <a:cs typeface="Times New Roman" panose="02020603050405020304" pitchFamily="18" charset="0"/>
              </a:rPr>
              <a:t>les formulations de la garantie locative, la durée indéterminée  en l’absence d’un écrit et celles relatives aux dispositions finales de la loi de 2006, </a:t>
            </a:r>
          </a:p>
          <a:p>
            <a:pPr marL="0" indent="0">
              <a:buNone/>
            </a:pPr>
            <a:endParaRPr lang="fr-LU" altLang="fr-FR" sz="1800" b="1" dirty="0">
              <a:solidFill>
                <a:prstClr val="black"/>
              </a:solidFill>
              <a:latin typeface="Times New Roman" panose="02020603050405020304" pitchFamily="18" charset="0"/>
              <a:cs typeface="Times New Roman" panose="02020603050405020304" pitchFamily="18" charset="0"/>
            </a:endParaRPr>
          </a:p>
          <a:p>
            <a:pPr marL="0" indent="0">
              <a:buNone/>
            </a:pPr>
            <a:endParaRPr lang="fr-LU" altLang="fr-FR" sz="1800" b="1" dirty="0">
              <a:solidFill>
                <a:prstClr val="black"/>
              </a:solidFill>
              <a:latin typeface="Times New Roman" panose="02020603050405020304" pitchFamily="18" charset="0"/>
              <a:cs typeface="Times New Roman" panose="02020603050405020304" pitchFamily="18" charset="0"/>
            </a:endParaRPr>
          </a:p>
          <a:p>
            <a:pPr marL="0" indent="0">
              <a:buNone/>
            </a:pPr>
            <a:endParaRPr lang="fr-LU" altLang="fr-FR" sz="1800" b="1" dirty="0">
              <a:solidFill>
                <a:prstClr val="black"/>
              </a:solidFill>
              <a:latin typeface="Times New Roman" panose="02020603050405020304" pitchFamily="18" charset="0"/>
              <a:cs typeface="Times New Roman" panose="02020603050405020304" pitchFamily="18" charset="0"/>
            </a:endParaRPr>
          </a:p>
          <a:p>
            <a:pPr marL="0" indent="0">
              <a:buNone/>
            </a:pPr>
            <a:endParaRPr lang="fr-LU" altLang="fr-FR" sz="1800" b="1" dirty="0">
              <a:solidFill>
                <a:prstClr val="black"/>
              </a:solidFill>
              <a:latin typeface="Times New Roman" panose="02020603050405020304" pitchFamily="18" charset="0"/>
              <a:cs typeface="Times New Roman" panose="02020603050405020304" pitchFamily="18" charset="0"/>
            </a:endParaRPr>
          </a:p>
          <a:p>
            <a:pPr marL="0" indent="0">
              <a:buNone/>
            </a:pPr>
            <a:endParaRPr lang="fr-LU" altLang="fr-FR" sz="1800" b="1" dirty="0">
              <a:solidFill>
                <a:prstClr val="black"/>
              </a:solidFill>
              <a:latin typeface="Times New Roman" panose="02020603050405020304" pitchFamily="18" charset="0"/>
              <a:cs typeface="Times New Roman" panose="02020603050405020304" pitchFamily="18" charset="0"/>
            </a:endParaRPr>
          </a:p>
          <a:p>
            <a:pPr marL="0" indent="0">
              <a:buNone/>
            </a:pPr>
            <a:endParaRPr lang="fr-LU" altLang="fr-FR" sz="1800" dirty="0">
              <a:latin typeface="Muli"/>
            </a:endParaRPr>
          </a:p>
        </p:txBody>
      </p:sp>
    </p:spTree>
    <p:extLst>
      <p:ext uri="{BB962C8B-B14F-4D97-AF65-F5344CB8AC3E}">
        <p14:creationId xmlns:p14="http://schemas.microsoft.com/office/powerpoint/2010/main" val="30169803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F5026F4-58C0-AC6A-51A8-6302B7CEB191}"/>
              </a:ext>
            </a:extLst>
          </p:cNvPr>
          <p:cNvSpPr txBox="1"/>
          <p:nvPr/>
        </p:nvSpPr>
        <p:spPr>
          <a:xfrm>
            <a:off x="1475656" y="3175084"/>
            <a:ext cx="6120680" cy="507831"/>
          </a:xfrm>
          <a:prstGeom prst="rect">
            <a:avLst/>
          </a:prstGeom>
          <a:noFill/>
        </p:spPr>
        <p:txBody>
          <a:bodyPr wrap="square">
            <a:spAutoFit/>
          </a:bodyPr>
          <a:lstStyle/>
          <a:p>
            <a:pPr marL="273050" marR="0" lvl="0" indent="-273050" algn="ctr"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CH" altLang="fr-FR" sz="270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Merci pour votre attention !</a:t>
            </a:r>
            <a:endParaRPr kumimoji="0" lang="fr-FR" altLang="fr-FR" sz="270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229937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A2F062-27F7-9ADA-D2A5-B65A84E7F8DD}"/>
              </a:ext>
            </a:extLst>
          </p:cNvPr>
          <p:cNvSpPr>
            <a:spLocks noGrp="1"/>
          </p:cNvSpPr>
          <p:nvPr>
            <p:ph type="title"/>
          </p:nvPr>
        </p:nvSpPr>
        <p:spPr/>
        <p:txBody>
          <a:bodyPr/>
          <a:lstStyle/>
          <a:p>
            <a:endParaRPr lang="fr-LU"/>
          </a:p>
        </p:txBody>
      </p:sp>
      <p:sp>
        <p:nvSpPr>
          <p:cNvPr id="3" name="Espace réservé du contenu 2">
            <a:extLst>
              <a:ext uri="{FF2B5EF4-FFF2-40B4-BE49-F238E27FC236}">
                <a16:creationId xmlns:a16="http://schemas.microsoft.com/office/drawing/2014/main" id="{5A4D870B-8802-B270-BD9C-EEE94AB48D79}"/>
              </a:ext>
            </a:extLst>
          </p:cNvPr>
          <p:cNvSpPr>
            <a:spLocks noGrp="1"/>
          </p:cNvSpPr>
          <p:nvPr>
            <p:ph sz="half" idx="1"/>
          </p:nvPr>
        </p:nvSpPr>
        <p:spPr/>
        <p:txBody>
          <a:bodyPr/>
          <a:lstStyle/>
          <a:p>
            <a:pPr marL="365760" marR="0" lvl="0" indent="-283464" algn="l" defTabSz="914400" rtl="0" eaLnBrk="1" fontAlgn="auto" latinLnBrk="0" hangingPunct="1">
              <a:lnSpc>
                <a:spcPct val="100000"/>
              </a:lnSpc>
              <a:spcBef>
                <a:spcPct val="20000"/>
              </a:spcBef>
              <a:spcAft>
                <a:spcPts val="0"/>
              </a:spcAft>
              <a:buClr>
                <a:srgbClr val="D16349"/>
              </a:buClr>
              <a:buSzPct val="85000"/>
              <a:buFont typeface="Wingdings 2"/>
              <a:buNone/>
              <a:tabLst/>
              <a:defRPr/>
            </a:pPr>
            <a:endParaRPr kumimoji="0" lang="fr-CH" sz="22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65760" marR="0" lvl="0" indent="-283464" algn="l" defTabSz="914400" rtl="0" eaLnBrk="1" fontAlgn="auto" latinLnBrk="0" hangingPunct="1">
              <a:lnSpc>
                <a:spcPct val="100000"/>
              </a:lnSpc>
              <a:spcBef>
                <a:spcPct val="20000"/>
              </a:spcBef>
              <a:spcAft>
                <a:spcPts val="0"/>
              </a:spcAft>
              <a:buClr>
                <a:srgbClr val="D16349"/>
              </a:buClr>
              <a:buSzPct val="85000"/>
              <a:buFont typeface="Wingdings 2"/>
              <a:buNone/>
              <a:tabLst/>
              <a:defRPr/>
            </a:pPr>
            <a:endParaRPr lang="fr-CH" sz="2200" b="1" dirty="0">
              <a:solidFill>
                <a:prstClr val="black"/>
              </a:solidFill>
              <a:latin typeface="Times New Roman" pitchFamily="18" charset="0"/>
              <a:cs typeface="Times New Roman" pitchFamily="18" charset="0"/>
            </a:endParaRPr>
          </a:p>
          <a:p>
            <a:pPr marL="365760" marR="0" lvl="0" indent="-283464"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KRIEGER Associates</a:t>
            </a:r>
          </a:p>
          <a:p>
            <a:pPr marL="365760" marR="0" lvl="0" indent="-283464"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63-65, rue de Merl</a:t>
            </a:r>
          </a:p>
          <a:p>
            <a:pPr marL="365760" marR="0" lvl="0" indent="-283464"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B.P. 652</a:t>
            </a:r>
          </a:p>
          <a:p>
            <a:pPr marL="365760" marR="0" lvl="0" indent="-283464"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L-2016 Luxembourg</a:t>
            </a:r>
          </a:p>
          <a:p>
            <a:pPr marL="365760" marR="0" lvl="0" indent="-283464"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Tél: 26 44 26 44</a:t>
            </a:r>
          </a:p>
          <a:p>
            <a:pPr marL="365760" marR="0" lvl="0" indent="-283464"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Fax: 26 44 26 26</a:t>
            </a:r>
          </a:p>
          <a:p>
            <a:pPr marL="365760" marR="0" lvl="0" indent="-283464"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E-mail: krlu@krieger-avo</a:t>
            </a:r>
            <a:r>
              <a:rPr kumimoji="0" lang="fr-CH" sz="18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cats.lu</a:t>
            </a:r>
          </a:p>
          <a:p>
            <a:pPr marL="365760" marR="0" lvl="0" indent="-283464" algn="l" defTabSz="914400" rtl="0" eaLnBrk="1" fontAlgn="auto" latinLnBrk="0" hangingPunct="1">
              <a:lnSpc>
                <a:spcPct val="100000"/>
              </a:lnSpc>
              <a:spcBef>
                <a:spcPct val="20000"/>
              </a:spcBef>
              <a:spcAft>
                <a:spcPts val="0"/>
              </a:spcAft>
              <a:buClr>
                <a:srgbClr val="D16349"/>
              </a:buClr>
              <a:buSzPct val="85000"/>
              <a:buFont typeface="Wingdings 2"/>
              <a:buNone/>
              <a:tabLst/>
              <a:defRPr/>
            </a:pPr>
            <a:endParaRPr kumimoji="0" lang="fr-CH" sz="2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endParaRPr lang="fr-LU" dirty="0"/>
          </a:p>
        </p:txBody>
      </p:sp>
      <p:sp>
        <p:nvSpPr>
          <p:cNvPr id="4" name="Espace réservé du contenu 3">
            <a:extLst>
              <a:ext uri="{FF2B5EF4-FFF2-40B4-BE49-F238E27FC236}">
                <a16:creationId xmlns:a16="http://schemas.microsoft.com/office/drawing/2014/main" id="{4B52D2E4-46EF-8CA5-7B6C-506DDA702C1E}"/>
              </a:ext>
            </a:extLst>
          </p:cNvPr>
          <p:cNvSpPr>
            <a:spLocks noGrp="1"/>
          </p:cNvSpPr>
          <p:nvPr>
            <p:ph sz="half" idx="2"/>
          </p:nvPr>
        </p:nvSpPr>
        <p:spPr/>
        <p:txBody>
          <a:bodyPr/>
          <a:lstStyle/>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endParaRPr kumimoji="0" lang="fr-CH" sz="22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endParaRPr lang="fr-CH" sz="2200" b="1" dirty="0">
              <a:solidFill>
                <a:prstClr val="black"/>
              </a:solidFill>
              <a:latin typeface="Times New Roman" pitchFamily="18" charset="0"/>
              <a:cs typeface="Times New Roman" pitchFamily="18" charset="0"/>
            </a:endParaRPr>
          </a:p>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endParaRPr kumimoji="0" lang="fr-CH" sz="22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endParaRPr lang="fr-CH" sz="2200" b="1" dirty="0">
              <a:solidFill>
                <a:prstClr val="black"/>
              </a:solidFill>
              <a:latin typeface="Times New Roman" pitchFamily="18" charset="0"/>
              <a:cs typeface="Times New Roman" pitchFamily="18" charset="0"/>
            </a:endParaRPr>
          </a:p>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endParaRPr kumimoji="0" lang="fr-CH" sz="22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endParaRPr lang="fr-CH" sz="2200" b="1" dirty="0">
              <a:solidFill>
                <a:prstClr val="black"/>
              </a:solidFill>
              <a:latin typeface="Times New Roman" pitchFamily="18" charset="0"/>
              <a:cs typeface="Times New Roman" pitchFamily="18" charset="0"/>
            </a:endParaRPr>
          </a:p>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KRIEGER Associates</a:t>
            </a: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p>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1 A, Place Guillaume</a:t>
            </a:r>
          </a:p>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B.P. 55			</a:t>
            </a:r>
          </a:p>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L-9201 Diekirch	</a:t>
            </a:r>
          </a:p>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Tél: 26 80 54 05	</a:t>
            </a:r>
          </a:p>
          <a:p>
            <a:pPr marL="84138" marR="0" lvl="0" indent="-1588" algn="l" defTabSz="914400" rtl="0" eaLnBrk="1" fontAlgn="auto" latinLnBrk="0" hangingPunct="1">
              <a:lnSpc>
                <a:spcPct val="100000"/>
              </a:lnSpc>
              <a:spcBef>
                <a:spcPct val="20000"/>
              </a:spcBef>
              <a:spcAft>
                <a:spcPts val="0"/>
              </a:spcAft>
              <a:buClr>
                <a:srgbClr val="D16349"/>
              </a:buClr>
              <a:buSzPct val="85000"/>
              <a:buFont typeface="Wingdings 2"/>
              <a:buNone/>
              <a:tabLst/>
              <a:defRPr/>
            </a:pPr>
            <a:r>
              <a:rPr kumimoji="0" lang="fr-CH"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Fax: 26 80 54 06</a:t>
            </a:r>
          </a:p>
          <a:p>
            <a:endParaRPr lang="fr-LU" dirty="0"/>
          </a:p>
        </p:txBody>
      </p:sp>
    </p:spTree>
    <p:extLst>
      <p:ext uri="{BB962C8B-B14F-4D97-AF65-F5344CB8AC3E}">
        <p14:creationId xmlns:p14="http://schemas.microsoft.com/office/powerpoint/2010/main" val="3990434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D5974787-2C01-3803-BCCE-7EEB3A9F20EC}"/>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F05814CE-7E8B-8AD4-55E7-5369C16E6E82}"/>
              </a:ext>
            </a:extLst>
          </p:cNvPr>
          <p:cNvSpPr>
            <a:spLocks noGrp="1" noChangeArrowheads="1"/>
          </p:cNvSpPr>
          <p:nvPr>
            <p:ph type="title"/>
          </p:nvPr>
        </p:nvSpPr>
        <p:spPr>
          <a:xfrm>
            <a:off x="1908175" y="188913"/>
            <a:ext cx="7127875" cy="723900"/>
          </a:xfrm>
        </p:spPr>
        <p:txBody>
          <a:bodyPr/>
          <a:lstStyle/>
          <a:p>
            <a:pPr algn="ctr"/>
            <a:r>
              <a:rPr kumimoji="0" lang="fr-LU" sz="2400" b="1" i="0" u="none" strike="noStrike" kern="1200" cap="none" spc="0" normalizeH="0" baseline="0" noProof="0" dirty="0">
                <a:ln>
                  <a:noFill/>
                </a:ln>
                <a:solidFill>
                  <a:srgbClr val="8CADAE">
                    <a:shade val="75000"/>
                  </a:srgbClr>
                </a:solidFill>
                <a:effectLst/>
                <a:uLnTx/>
                <a:uFillTx/>
                <a:latin typeface="Calibri" panose="020F0502020204030204" pitchFamily="34" charset="0"/>
                <a:ea typeface="+mj-ea"/>
                <a:cs typeface="Calibri" panose="020F0502020204030204" pitchFamily="34" charset="0"/>
              </a:rPr>
              <a:t>La colocation: les éléments constitutifs du contrat de colocation (I)</a:t>
            </a:r>
            <a:endParaRPr lang="en-US" altLang="fr-FR"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DC72C31C-C2C3-071B-87AB-35D3AC37FF9E}"/>
              </a:ext>
            </a:extLst>
          </p:cNvPr>
          <p:cNvSpPr>
            <a:spLocks noGrp="1" noChangeArrowheads="1"/>
          </p:cNvSpPr>
          <p:nvPr>
            <p:ph type="body" idx="1"/>
          </p:nvPr>
        </p:nvSpPr>
        <p:spPr>
          <a:xfrm>
            <a:off x="1919288" y="1052513"/>
            <a:ext cx="7116762" cy="5112791"/>
          </a:xfrm>
        </p:spPr>
        <p:txBody>
          <a:bodyPr/>
          <a:lstStyle/>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 Les conditions liées aux personnes</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-l’exclusion du couple marié ou pacsé: quid si les colocataires se marient ou se pacsent en cours du bail?  Est-ce encore un contrat de colocation?</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-la possibilité dans le chef du bailleur de conclure un tel bail s’il habite lui-même dans le logement</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 Les conditions liées au logement</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un même logement comprenant au moins une pièce d’habitation ou un local sanitaire qui soit commun à tous</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pas de précision quant à l’affectation du logement</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quid de la situation si le logement ne serait pas affecté à une résidence principale? Quelle loi est applicable?</a:t>
            </a:r>
          </a:p>
          <a:p>
            <a:endParaRPr lang="en-US" altLang="fr-FR" dirty="0"/>
          </a:p>
        </p:txBody>
      </p:sp>
    </p:spTree>
    <p:extLst>
      <p:ext uri="{BB962C8B-B14F-4D97-AF65-F5344CB8AC3E}">
        <p14:creationId xmlns:p14="http://schemas.microsoft.com/office/powerpoint/2010/main" val="1819614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96DB9239-C627-E17C-39D1-23C993F866AC}"/>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C105CD04-AA8C-239E-EF1C-34D65971EBEE}"/>
              </a:ext>
            </a:extLst>
          </p:cNvPr>
          <p:cNvSpPr>
            <a:spLocks noGrp="1" noChangeArrowheads="1"/>
          </p:cNvSpPr>
          <p:nvPr>
            <p:ph type="title"/>
          </p:nvPr>
        </p:nvSpPr>
        <p:spPr>
          <a:xfrm>
            <a:off x="1908175" y="188913"/>
            <a:ext cx="7127875" cy="723900"/>
          </a:xfrm>
        </p:spPr>
        <p:txBody>
          <a:bodyPr/>
          <a:lstStyle/>
          <a:p>
            <a:pPr algn="ctr"/>
            <a:r>
              <a:rPr kumimoji="0" lang="fr-LU" sz="2400" b="1" i="0" u="none" strike="noStrike" kern="1200" cap="none" spc="0" normalizeH="0" baseline="0" noProof="0" dirty="0">
                <a:ln>
                  <a:noFill/>
                </a:ln>
                <a:solidFill>
                  <a:srgbClr val="8CADAE">
                    <a:shade val="75000"/>
                  </a:srgbClr>
                </a:solidFill>
                <a:effectLst/>
                <a:uLnTx/>
                <a:uFillTx/>
                <a:latin typeface="Calibri" panose="020F0502020204030204" pitchFamily="34" charset="0"/>
                <a:ea typeface="+mj-ea"/>
                <a:cs typeface="Calibri" panose="020F0502020204030204" pitchFamily="34" charset="0"/>
              </a:rPr>
              <a:t>La colocation: les formalismes (I)</a:t>
            </a:r>
            <a:endParaRPr lang="en-US" altLang="fr-FR"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E69A5093-AA01-D5BE-4551-1704D603E498}"/>
              </a:ext>
            </a:extLst>
          </p:cNvPr>
          <p:cNvSpPr>
            <a:spLocks noGrp="1" noChangeArrowheads="1"/>
          </p:cNvSpPr>
          <p:nvPr>
            <p:ph type="body" idx="1"/>
          </p:nvPr>
        </p:nvSpPr>
        <p:spPr>
          <a:xfrm>
            <a:off x="1919288" y="1052513"/>
            <a:ext cx="7116762" cy="5112791"/>
          </a:xfrm>
        </p:spPr>
        <p:txBody>
          <a:bodyPr/>
          <a:lstStyle/>
          <a:p>
            <a:pPr marL="0" marR="0" lvl="0" indent="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FR" altLang="fr-FR" sz="2000" b="1" dirty="0">
                <a:solidFill>
                  <a:prstClr val="black"/>
                </a:solidFill>
                <a:latin typeface="Calibri" panose="020F0502020204030204" pitchFamily="34" charset="0"/>
                <a:cs typeface="Calibri" panose="020F0502020204030204" pitchFamily="34" charset="0"/>
              </a:rPr>
              <a:t>2-</a:t>
            </a:r>
            <a:r>
              <a:rPr kumimoji="0" lang="fr-FR" altLang="fr-FR"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Les conditions liées aux formalités</a:t>
            </a:r>
            <a:r>
              <a:rPr kumimoji="0" lang="fr-FR" altLang="fr-FR" sz="2000" b="1" i="1"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FR" altLang="fr-FR" sz="1600" dirty="0">
                <a:solidFill>
                  <a:prstClr val="black"/>
                </a:solidFill>
                <a:latin typeface="Times New Roman" panose="02020603050405020304" pitchFamily="18" charset="0"/>
                <a:cs typeface="Times New Roman" panose="02020603050405020304" pitchFamily="18" charset="0"/>
              </a:rPr>
              <a:t>Principe: </a:t>
            </a:r>
            <a:r>
              <a:rPr lang="fr-FR" altLang="fr-FR" sz="1800" dirty="0">
                <a:solidFill>
                  <a:prstClr val="black"/>
                </a:solidFill>
                <a:latin typeface="Times New Roman" panose="02020603050405020304" pitchFamily="18" charset="0"/>
                <a:cs typeface="Times New Roman" panose="02020603050405020304" pitchFamily="18" charset="0"/>
              </a:rPr>
              <a:t>l</a:t>
            </a: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’exigence de deux </a:t>
            </a:r>
            <a:r>
              <a:rPr lang="fr-FR" altLang="fr-FR" sz="1800" dirty="0">
                <a:solidFill>
                  <a:prstClr val="black"/>
                </a:solidFill>
                <a:latin typeface="Times New Roman" panose="02020603050405020304" pitchFamily="18" charset="0"/>
                <a:cs typeface="Times New Roman" panose="02020603050405020304" pitchFamily="18" charset="0"/>
              </a:rPr>
              <a:t>conventions</a:t>
            </a: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distinctes écrites et signées simultanément </a:t>
            </a:r>
          </a:p>
          <a:p>
            <a:pPr marL="0" marR="0" lvl="0" indent="0" algn="just" defTabSz="914400" rtl="0" eaLnBrk="0" fontAlgn="base" latinLnBrk="0" hangingPunct="0">
              <a:lnSpc>
                <a:spcPct val="100000"/>
              </a:lnSpc>
              <a:spcBef>
                <a:spcPct val="20000"/>
              </a:spcBef>
              <a:spcAft>
                <a:spcPct val="0"/>
              </a:spcAft>
              <a:buClrTx/>
              <a:buSzPct val="85000"/>
              <a:buNone/>
              <a:tabLst/>
              <a:defRPr/>
            </a:pPr>
            <a:r>
              <a:rPr lang="fr-FR" altLang="fr-FR" sz="2000" dirty="0">
                <a:solidFill>
                  <a:prstClr val="black"/>
                </a:solidFill>
                <a:latin typeface="Times New Roman" panose="02020603050405020304" pitchFamily="18" charset="0"/>
                <a:cs typeface="Times New Roman" panose="02020603050405020304" pitchFamily="18" charset="0"/>
              </a:rPr>
              <a:t>a-L</a:t>
            </a:r>
            <a:r>
              <a:rPr kumimoji="0" lang="fr-FR"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 signature d’un pacte de colocation au plus tard à la date de signature du contrat de bail</a:t>
            </a:r>
          </a:p>
          <a:p>
            <a:pPr marL="0" marR="0" lvl="0" indent="0" algn="just" defTabSz="914400" rtl="0" eaLnBrk="0" fontAlgn="base" latinLnBrk="0" hangingPunct="0">
              <a:lnSpc>
                <a:spcPct val="100000"/>
              </a:lnSpc>
              <a:spcBef>
                <a:spcPct val="20000"/>
              </a:spcBef>
              <a:spcAft>
                <a:spcPct val="0"/>
              </a:spcAft>
              <a:buClrTx/>
              <a:buSzPct val="85000"/>
              <a:buNone/>
              <a:tabLst/>
              <a:defRPr/>
            </a:pPr>
            <a:r>
              <a:rPr lang="fr-FR" altLang="fr-FR" sz="2000" dirty="0">
                <a:solidFill>
                  <a:prstClr val="black"/>
                </a:solidFill>
                <a:latin typeface="Times New Roman" panose="02020603050405020304" pitchFamily="18" charset="0"/>
                <a:cs typeface="Times New Roman" panose="02020603050405020304" pitchFamily="18" charset="0"/>
              </a:rPr>
              <a:t>- </a:t>
            </a:r>
            <a:r>
              <a:rPr lang="fr-FR" altLang="fr-FR" sz="1800" dirty="0">
                <a:solidFill>
                  <a:prstClr val="black"/>
                </a:solidFill>
                <a:latin typeface="Times New Roman" panose="02020603050405020304" pitchFamily="18" charset="0"/>
                <a:cs typeface="Times New Roman" panose="02020603050405020304" pitchFamily="18" charset="0"/>
              </a:rPr>
              <a:t>respecter les conditions de l’article 2bis et suivants</a:t>
            </a:r>
            <a:endPar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3050" marR="0" lvl="0" indent="-273050" algn="just" defTabSz="914400" rtl="0" eaLnBrk="0" fontAlgn="base" latinLnBrk="0" hangingPunct="0">
              <a:lnSpc>
                <a:spcPct val="100000"/>
              </a:lnSpc>
              <a:spcBef>
                <a:spcPct val="20000"/>
              </a:spcBef>
              <a:spcAft>
                <a:spcPct val="0"/>
              </a:spcAft>
              <a:buClrTx/>
              <a:buSzPct val="85000"/>
              <a:buFontTx/>
              <a:buChar char="-"/>
              <a:tabLst/>
              <a:defRPr/>
            </a:pPr>
            <a:endParaRPr lang="fr-FR" altLang="fr-FR" sz="1800" dirty="0">
              <a:solidFill>
                <a:prstClr val="black"/>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20000"/>
              </a:spcBef>
              <a:spcAft>
                <a:spcPct val="0"/>
              </a:spcAft>
              <a:buClrTx/>
              <a:buSzPct val="85000"/>
              <a:buNone/>
              <a:tabLst/>
              <a:defRPr/>
            </a:pPr>
            <a:r>
              <a:rPr lang="fr-FR" altLang="fr-FR" sz="2000" dirty="0">
                <a:solidFill>
                  <a:prstClr val="black"/>
                </a:solidFill>
                <a:latin typeface="Times New Roman" panose="02020603050405020304" pitchFamily="18" charset="0"/>
                <a:cs typeface="Times New Roman" panose="02020603050405020304" pitchFamily="18" charset="0"/>
              </a:rPr>
              <a:t>b-L</a:t>
            </a:r>
            <a:r>
              <a:rPr kumimoji="0" lang="fr-FR"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 signature d’un seul contrat de bail reprenant la date de signature du pacte</a:t>
            </a:r>
          </a:p>
          <a:p>
            <a:pPr marL="0" marR="0" lvl="0" indent="0" algn="just" defTabSz="914400" rtl="0" eaLnBrk="0" fontAlgn="base" latinLnBrk="0" hangingPunct="0">
              <a:lnSpc>
                <a:spcPct val="100000"/>
              </a:lnSpc>
              <a:spcBef>
                <a:spcPct val="20000"/>
              </a:spcBef>
              <a:spcAft>
                <a:spcPct val="0"/>
              </a:spcAft>
              <a:buClrTx/>
              <a:buSzPct val="85000"/>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-respecter les conditions de l’article 5 de la loi: les 8 indications que le contrat de bail doit contenir sous peine de nullité,</a:t>
            </a:r>
          </a:p>
          <a:p>
            <a:pPr marL="0" marR="0" lvl="0" indent="0" algn="just" defTabSz="914400" rtl="0" eaLnBrk="0" fontAlgn="base" latinLnBrk="0" hangingPunct="0">
              <a:lnSpc>
                <a:spcPct val="100000"/>
              </a:lnSpc>
              <a:spcBef>
                <a:spcPct val="20000"/>
              </a:spcBef>
              <a:spcAft>
                <a:spcPct val="0"/>
              </a:spcAft>
              <a:buClrTx/>
              <a:buSzPct val="85000"/>
              <a:buNone/>
              <a:tabLst/>
              <a:defRPr/>
            </a:pPr>
            <a:r>
              <a:rPr lang="fr-FR" altLang="fr-FR" sz="1800" dirty="0">
                <a:solidFill>
                  <a:prstClr val="black"/>
                </a:solidFill>
                <a:latin typeface="Times New Roman" panose="02020603050405020304" pitchFamily="18" charset="0"/>
                <a:cs typeface="Times New Roman" panose="02020603050405020304" pitchFamily="18" charset="0"/>
              </a:rPr>
              <a:t>-</a:t>
            </a: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respecter les conditions du régime spécifique de la colocation: la date de signature du pacte et l’option des colocataires</a:t>
            </a:r>
          </a:p>
          <a:p>
            <a:pPr marL="0" marR="0" lvl="0" indent="0" algn="just" defTabSz="914400" rtl="0" eaLnBrk="0" fontAlgn="base" latinLnBrk="0" hangingPunct="0">
              <a:lnSpc>
                <a:spcPct val="100000"/>
              </a:lnSpc>
              <a:spcBef>
                <a:spcPct val="20000"/>
              </a:spcBef>
              <a:spcAft>
                <a:spcPct val="0"/>
              </a:spcAft>
              <a:buClrTx/>
              <a:buSzPct val="85000"/>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fr-FR" altLang="fr-FR" sz="1800" dirty="0">
                <a:solidFill>
                  <a:prstClr val="black"/>
                </a:solidFill>
                <a:latin typeface="Times New Roman" panose="02020603050405020304" pitchFamily="18" charset="0"/>
                <a:cs typeface="Times New Roman" panose="02020603050405020304" pitchFamily="18" charset="0"/>
              </a:rPr>
              <a:t>l’établissement </a:t>
            </a: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des avenants </a:t>
            </a:r>
            <a:r>
              <a:rPr lang="fr-FR" altLang="fr-FR" sz="1800" dirty="0">
                <a:solidFill>
                  <a:prstClr val="black"/>
                </a:solidFill>
                <a:latin typeface="Times New Roman" panose="02020603050405020304" pitchFamily="18" charset="0"/>
                <a:cs typeface="Times New Roman" panose="02020603050405020304" pitchFamily="18" charset="0"/>
              </a:rPr>
              <a:t>signés </a:t>
            </a: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à chaque départ ou arrivée d’un colocataire</a:t>
            </a:r>
          </a:p>
          <a:p>
            <a:pPr marL="0" marR="0" lvl="0" indent="0" algn="just" defTabSz="914400" rtl="0" eaLnBrk="0" fontAlgn="base" latinLnBrk="0" hangingPunct="0">
              <a:lnSpc>
                <a:spcPct val="100000"/>
              </a:lnSpc>
              <a:spcBef>
                <a:spcPct val="20000"/>
              </a:spcBef>
              <a:spcAft>
                <a:spcPct val="0"/>
              </a:spcAft>
              <a:buClrTx/>
              <a:buSzPct val="85000"/>
              <a:buNone/>
              <a:tabLst/>
              <a:defRPr/>
            </a:pPr>
            <a:endPar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0" fontAlgn="base" latinLnBrk="0" hangingPunct="0">
              <a:lnSpc>
                <a:spcPct val="100000"/>
              </a:lnSpc>
              <a:spcBef>
                <a:spcPct val="20000"/>
              </a:spcBef>
              <a:spcAft>
                <a:spcPct val="0"/>
              </a:spcAft>
              <a:buClrTx/>
              <a:buSzPct val="85000"/>
              <a:buNone/>
              <a:tabLst/>
              <a:defRPr/>
            </a:pPr>
            <a:endPar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indent="0">
              <a:buNone/>
            </a:pPr>
            <a:endParaRPr lang="en-US" altLang="fr-FR" dirty="0"/>
          </a:p>
        </p:txBody>
      </p:sp>
    </p:spTree>
    <p:extLst>
      <p:ext uri="{BB962C8B-B14F-4D97-AF65-F5344CB8AC3E}">
        <p14:creationId xmlns:p14="http://schemas.microsoft.com/office/powerpoint/2010/main" val="3050542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E80FE0B9-B5DF-51F6-D27B-C30EB5F57310}"/>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A3943301-F801-A277-6CF0-F943D9C0AE7D}"/>
              </a:ext>
            </a:extLst>
          </p:cNvPr>
          <p:cNvSpPr>
            <a:spLocks noGrp="1" noChangeArrowheads="1"/>
          </p:cNvSpPr>
          <p:nvPr>
            <p:ph type="title"/>
          </p:nvPr>
        </p:nvSpPr>
        <p:spPr>
          <a:xfrm>
            <a:off x="1908175" y="188913"/>
            <a:ext cx="7127875" cy="723900"/>
          </a:xfrm>
        </p:spPr>
        <p:txBody>
          <a:bodyPr/>
          <a:lstStyle/>
          <a:p>
            <a:pPr algn="ctr"/>
            <a:r>
              <a:rPr kumimoji="0" lang="fr-LU" sz="2400" b="1" i="0" u="none" strike="noStrike" kern="1200" cap="none" spc="0" normalizeH="0" baseline="0" noProof="0" dirty="0">
                <a:ln>
                  <a:noFill/>
                </a:ln>
                <a:solidFill>
                  <a:srgbClr val="8CADAE">
                    <a:shade val="75000"/>
                  </a:srgbClr>
                </a:solidFill>
                <a:effectLst/>
                <a:uLnTx/>
                <a:uFillTx/>
                <a:latin typeface="Calibri" panose="020F0502020204030204" pitchFamily="34" charset="0"/>
                <a:ea typeface="+mj-ea"/>
                <a:cs typeface="Calibri" panose="020F0502020204030204" pitchFamily="34" charset="0"/>
              </a:rPr>
              <a:t>La colocation: régime optionnel (I)</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3A700242-34FC-E203-226C-8973A88B45B8}"/>
              </a:ext>
            </a:extLst>
          </p:cNvPr>
          <p:cNvSpPr>
            <a:spLocks noGrp="1" noChangeArrowheads="1"/>
          </p:cNvSpPr>
          <p:nvPr>
            <p:ph type="body" idx="1"/>
          </p:nvPr>
        </p:nvSpPr>
        <p:spPr>
          <a:xfrm>
            <a:off x="1919288" y="1052513"/>
            <a:ext cx="7116762" cy="5256807"/>
          </a:xfrm>
        </p:spPr>
        <p:txBody>
          <a:bodyPr/>
          <a:lstStyle/>
          <a:p>
            <a:pPr marL="0" marR="0" lvl="0" indent="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FR" altLang="fr-FR" sz="2000" b="1" dirty="0">
                <a:solidFill>
                  <a:prstClr val="black"/>
                </a:solidFill>
                <a:latin typeface="Calibri" panose="020F0502020204030204" pitchFamily="34" charset="0"/>
                <a:cs typeface="Calibri" panose="020F0502020204030204" pitchFamily="34" charset="0"/>
              </a:rPr>
              <a:t>3</a:t>
            </a:r>
            <a:r>
              <a:rPr kumimoji="0" lang="fr-FR" altLang="fr-FR"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-Un régime optionnel sous conditions</a:t>
            </a:r>
            <a:r>
              <a:rPr kumimoji="0" lang="fr-FR" altLang="fr-FR" sz="2000" b="1" i="1"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-l’accord exprès du bailleur</a:t>
            </a:r>
          </a:p>
          <a:p>
            <a:pPr marL="0" marR="0" lvl="0" indent="0" algn="just" defTabSz="914400" rtl="0" eaLnBrk="0" fontAlgn="base" latinLnBrk="0" hangingPunct="0">
              <a:lnSpc>
                <a:spcPct val="100000"/>
              </a:lnSpc>
              <a:spcBef>
                <a:spcPct val="20000"/>
              </a:spcBef>
              <a:spcAft>
                <a:spcPct val="0"/>
              </a:spcAft>
              <a:buClr>
                <a:srgbClr val="D16349"/>
              </a:buClr>
              <a:buSzPct val="85000"/>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-l’option des colocataires pour l’application des règles spécifiques de la colocation</a:t>
            </a:r>
          </a:p>
          <a:p>
            <a:pPr marL="0" marR="0" lvl="0" indent="0" algn="just" defTabSz="914400" rtl="0" eaLnBrk="0" fontAlgn="base" latinLnBrk="0" hangingPunct="0">
              <a:lnSpc>
                <a:spcPct val="100000"/>
              </a:lnSpc>
              <a:spcBef>
                <a:spcPct val="20000"/>
              </a:spcBef>
              <a:spcAft>
                <a:spcPct val="0"/>
              </a:spcAft>
              <a:buClrTx/>
              <a:buSzPct val="85000"/>
              <a:buNone/>
              <a:tabLst/>
              <a:defRPr/>
            </a:pPr>
            <a:endParaRPr kumimoji="0" lang="fr-FR"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indent="0" eaLnBrk="0" hangingPunct="0">
              <a:buClr>
                <a:srgbClr val="D16349"/>
              </a:buClr>
              <a:buSzPct val="85000"/>
              <a:buNone/>
              <a:defRPr/>
            </a:pPr>
            <a:r>
              <a:rPr lang="fr-FR" altLang="fr-FR" sz="2000" b="1" dirty="0">
                <a:solidFill>
                  <a:prstClr val="black"/>
                </a:solidFill>
                <a:latin typeface="Calibri" panose="020F0502020204030204" pitchFamily="34" charset="0"/>
                <a:cs typeface="Calibri" panose="020F0502020204030204" pitchFamily="34" charset="0"/>
              </a:rPr>
              <a:t>4-Les confusions à ne pas faire</a:t>
            </a:r>
          </a:p>
          <a:p>
            <a:pPr marL="0" marR="0" lvl="0" indent="0" algn="just" defTabSz="914400" rtl="0" eaLnBrk="0" fontAlgn="base" latinLnBrk="0" hangingPunct="0">
              <a:lnSpc>
                <a:spcPct val="100000"/>
              </a:lnSpc>
              <a:spcBef>
                <a:spcPct val="20000"/>
              </a:spcBef>
              <a:spcAft>
                <a:spcPct val="0"/>
              </a:spcAft>
              <a:buClrTx/>
              <a:buSzPct val="85000"/>
              <a:buNone/>
              <a:tabLst/>
              <a:defRPr/>
            </a:pPr>
            <a:r>
              <a:rPr lang="fr-FR" altLang="fr-FR" sz="1800" dirty="0">
                <a:solidFill>
                  <a:prstClr val="black"/>
                </a:solidFill>
                <a:latin typeface="Times New Roman" panose="02020603050405020304" pitchFamily="18" charset="0"/>
                <a:cs typeface="Times New Roman" panose="02020603050405020304" pitchFamily="18" charset="0"/>
              </a:rPr>
              <a:t>-</a:t>
            </a: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avec la sous-location </a:t>
            </a:r>
          </a:p>
          <a:p>
            <a:pPr marL="0" marR="0" lvl="0" indent="0" algn="just" defTabSz="914400" rtl="0" eaLnBrk="0" fontAlgn="base" latinLnBrk="0" hangingPunct="0">
              <a:lnSpc>
                <a:spcPct val="100000"/>
              </a:lnSpc>
              <a:spcBef>
                <a:spcPct val="20000"/>
              </a:spcBef>
              <a:spcAft>
                <a:spcPct val="0"/>
              </a:spcAft>
              <a:buClrTx/>
              <a:buSzPct val="85000"/>
              <a:buNone/>
              <a:tabLst/>
              <a:defRPr/>
            </a:pPr>
            <a:r>
              <a:rPr lang="fr-FR" altLang="fr-FR" sz="1800" dirty="0">
                <a:solidFill>
                  <a:prstClr val="black"/>
                </a:solidFill>
                <a:latin typeface="Times New Roman" panose="02020603050405020304" pitchFamily="18" charset="0"/>
                <a:cs typeface="Times New Roman" panose="02020603050405020304" pitchFamily="18" charset="0"/>
              </a:rPr>
              <a:t>-avec la </a:t>
            </a: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location de chambre</a:t>
            </a:r>
          </a:p>
          <a:p>
            <a:pPr marL="0" marR="0" lvl="0" indent="0" algn="just" defTabSz="914400" rtl="0" eaLnBrk="0" fontAlgn="base" latinLnBrk="0" hangingPunct="0">
              <a:lnSpc>
                <a:spcPct val="100000"/>
              </a:lnSpc>
              <a:spcBef>
                <a:spcPct val="20000"/>
              </a:spcBef>
              <a:spcAft>
                <a:spcPct val="0"/>
              </a:spcAft>
              <a:buClrTx/>
              <a:buSzPct val="85000"/>
              <a:buNone/>
              <a:tabLst/>
              <a:defRPr/>
            </a:pPr>
            <a:r>
              <a:rPr lang="fr-FR" altLang="fr-FR" sz="1800" dirty="0">
                <a:solidFill>
                  <a:prstClr val="black"/>
                </a:solidFill>
                <a:latin typeface="Times New Roman" panose="02020603050405020304" pitchFamily="18" charset="0"/>
                <a:cs typeface="Times New Roman" panose="02020603050405020304" pitchFamily="18" charset="0"/>
              </a:rPr>
              <a:t>-avec la colocation ordinaire</a:t>
            </a:r>
            <a:endPar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R="0" lvl="0" algn="just" defTabSz="914400" rtl="0" eaLnBrk="0" fontAlgn="base" latinLnBrk="0" hangingPunct="0">
              <a:lnSpc>
                <a:spcPct val="100000"/>
              </a:lnSpc>
              <a:spcBef>
                <a:spcPct val="20000"/>
              </a:spcBef>
              <a:spcAft>
                <a:spcPct val="0"/>
              </a:spcAft>
              <a:buClr>
                <a:srgbClr val="D16349"/>
              </a:buClr>
              <a:buSzPct val="85000"/>
              <a:buFontTx/>
              <a:buChar char="-"/>
              <a:tabLst/>
              <a:defRPr/>
            </a:pPr>
            <a:endPar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0" fontAlgn="base" latinLnBrk="0" hangingPunct="0">
              <a:lnSpc>
                <a:spcPct val="100000"/>
              </a:lnSpc>
              <a:spcBef>
                <a:spcPct val="20000"/>
              </a:spcBef>
              <a:spcAft>
                <a:spcPct val="0"/>
              </a:spcAft>
              <a:buClr>
                <a:srgbClr val="D16349"/>
              </a:buClr>
              <a:buSzPct val="85000"/>
              <a:buNone/>
              <a:tabLst/>
              <a:defRPr/>
            </a:pPr>
            <a:r>
              <a:rPr lang="fr-FR" altLang="fr-FR" sz="2000" b="1" dirty="0">
                <a:solidFill>
                  <a:prstClr val="black"/>
                </a:solidFill>
                <a:latin typeface="Times New Roman" panose="02020603050405020304" pitchFamily="18" charset="0"/>
                <a:cs typeface="Times New Roman" panose="02020603050405020304" pitchFamily="18" charset="0"/>
              </a:rPr>
              <a:t>5- Les dispositions impératives </a:t>
            </a:r>
          </a:p>
          <a:p>
            <a:pPr marL="0" indent="0" algn="just" eaLnBrk="0" hangingPunct="0">
              <a:buClr>
                <a:srgbClr val="D16349"/>
              </a:buClr>
              <a:buSzPct val="85000"/>
              <a:buNone/>
              <a:defRPr/>
            </a:pPr>
            <a:r>
              <a:rPr lang="fr-FR" altLang="fr-FR" sz="2000" dirty="0">
                <a:solidFill>
                  <a:prstClr val="black"/>
                </a:solidFill>
                <a:latin typeface="Times New Roman" panose="02020603050405020304" pitchFamily="18" charset="0"/>
                <a:cs typeface="Times New Roman" panose="02020603050405020304" pitchFamily="18" charset="0"/>
              </a:rPr>
              <a:t>-</a:t>
            </a:r>
            <a:r>
              <a:rPr lang="fr-FR" altLang="fr-FR" sz="1800" dirty="0">
                <a:solidFill>
                  <a:prstClr val="black"/>
                </a:solidFill>
                <a:latin typeface="Times New Roman" panose="02020603050405020304" pitchFamily="18" charset="0"/>
                <a:cs typeface="Times New Roman" panose="02020603050405020304" pitchFamily="18" charset="0"/>
              </a:rPr>
              <a:t>l</a:t>
            </a:r>
            <a:r>
              <a:rPr lang="fr-FR" sz="1800" dirty="0">
                <a:solidFill>
                  <a:prstClr val="black"/>
                </a:solidFill>
                <a:latin typeface="Times New Roman" panose="02020603050405020304" pitchFamily="18" charset="0"/>
                <a:cs typeface="Times New Roman" panose="02020603050405020304" pitchFamily="18" charset="0"/>
              </a:rPr>
              <a:t>es dispositions prévues par le chapitre I bis sont d’ordre public,</a:t>
            </a:r>
          </a:p>
          <a:p>
            <a:pPr marL="0" indent="0" algn="just" eaLnBrk="0" hangingPunct="0">
              <a:buClr>
                <a:srgbClr val="D16349"/>
              </a:buClr>
              <a:buSzPct val="85000"/>
              <a:buNone/>
              <a:defRPr/>
            </a:pPr>
            <a:r>
              <a:rPr lang="fr-FR" altLang="fr-FR" sz="1800" dirty="0">
                <a:solidFill>
                  <a:prstClr val="black"/>
                </a:solidFill>
                <a:latin typeface="Times New Roman" panose="02020603050405020304" pitchFamily="18" charset="0"/>
                <a:cs typeface="Times New Roman" panose="02020603050405020304" pitchFamily="18" charset="0"/>
              </a:rPr>
              <a:t>-l’absence de précision sur la nature de la sanction</a:t>
            </a:r>
          </a:p>
          <a:p>
            <a:pPr marL="0" indent="0" algn="just" eaLnBrk="0" hangingPunct="0">
              <a:buClr>
                <a:srgbClr val="D16349"/>
              </a:buClr>
              <a:buSzPct val="85000"/>
              <a:buNone/>
              <a:defRPr/>
            </a:pPr>
            <a:endParaRPr lang="fr-FR" altLang="fr-FR" sz="1800" dirty="0">
              <a:solidFill>
                <a:prstClr val="black"/>
              </a:solidFill>
              <a:latin typeface="Times New Roman" panose="02020603050405020304" pitchFamily="18" charset="0"/>
              <a:cs typeface="Times New Roman" panose="02020603050405020304" pitchFamily="18" charset="0"/>
            </a:endParaRPr>
          </a:p>
          <a:p>
            <a:endParaRPr lang="en-US" altLang="fr-FR" dirty="0"/>
          </a:p>
        </p:txBody>
      </p:sp>
    </p:spTree>
    <p:extLst>
      <p:ext uri="{BB962C8B-B14F-4D97-AF65-F5344CB8AC3E}">
        <p14:creationId xmlns:p14="http://schemas.microsoft.com/office/powerpoint/2010/main" val="2651157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A0A32ADB-18FD-53FF-AE62-5CF19974A096}"/>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1C56E030-F514-8E5B-96C8-D83D4D55F70F}"/>
              </a:ext>
            </a:extLst>
          </p:cNvPr>
          <p:cNvSpPr>
            <a:spLocks noGrp="1" noChangeArrowheads="1"/>
          </p:cNvSpPr>
          <p:nvPr>
            <p:ph type="title"/>
          </p:nvPr>
        </p:nvSpPr>
        <p:spPr>
          <a:xfrm>
            <a:off x="1908175" y="188913"/>
            <a:ext cx="7127875" cy="723900"/>
          </a:xfrm>
        </p:spPr>
        <p:txBody>
          <a:bodyPr/>
          <a:lstStyle/>
          <a:p>
            <a:pPr algn="ctr"/>
            <a:r>
              <a:rPr kumimoji="0" lang="fr-FR" altLang="fr-FR" sz="2400" i="0" u="none" strike="noStrike" kern="1200" cap="none" spc="0" normalizeH="0" baseline="0" noProof="0" dirty="0">
                <a:ln>
                  <a:noFill/>
                </a:ln>
                <a:solidFill>
                  <a:srgbClr val="C5D1D7">
                    <a:lumMod val="75000"/>
                  </a:srgbClr>
                </a:solidFill>
                <a:effectLst/>
                <a:uLnTx/>
                <a:uFillTx/>
                <a:latin typeface="Calibri" panose="020F0502020204030204" pitchFamily="34" charset="0"/>
                <a:cs typeface="Calibri" panose="020F0502020204030204" pitchFamily="34" charset="0"/>
              </a:rPr>
              <a:t>Le pacte de colocation : source de conflits (II)</a:t>
            </a:r>
            <a:endParaRPr lang="en-US" altLang="fr-FR" sz="2400"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BF04BF00-0B46-E206-0A1A-B3CCBFCFEE51}"/>
              </a:ext>
            </a:extLst>
          </p:cNvPr>
          <p:cNvSpPr>
            <a:spLocks noGrp="1" noChangeArrowheads="1"/>
          </p:cNvSpPr>
          <p:nvPr>
            <p:ph type="body" idx="1"/>
          </p:nvPr>
        </p:nvSpPr>
        <p:spPr>
          <a:xfrm>
            <a:off x="1919288" y="1052513"/>
            <a:ext cx="7116762" cy="5112791"/>
          </a:xfrm>
        </p:spPr>
        <p:txBody>
          <a:bodyPr/>
          <a:lstStyle/>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 L’objectif du pacte</a:t>
            </a:r>
          </a:p>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formaliser les aspects de la vie commune </a:t>
            </a:r>
          </a:p>
          <a:p>
            <a:pPr marL="0" marR="0" lvl="0" indent="0" algn="just" defTabSz="914400" rtl="0" eaLnBrk="0" fontAlgn="base" latinLnBrk="0" hangingPunct="0">
              <a:lnSpc>
                <a:spcPct val="100000"/>
              </a:lnSpc>
              <a:spcBef>
                <a:spcPct val="20000"/>
              </a:spcBef>
              <a:spcAft>
                <a:spcPct val="0"/>
              </a:spcAft>
              <a:buClr>
                <a:srgbClr val="D16349"/>
              </a:buClr>
              <a:buSzPct val="85000"/>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-prévoir les modalités pratiques de la vie en colocation</a:t>
            </a:r>
          </a:p>
          <a:p>
            <a:pPr marR="0" lvl="0" algn="just" defTabSz="914400" rtl="0" eaLnBrk="0" fontAlgn="base" latinLnBrk="0" hangingPunct="0">
              <a:lnSpc>
                <a:spcPct val="100000"/>
              </a:lnSpc>
              <a:spcBef>
                <a:spcPct val="20000"/>
              </a:spcBef>
              <a:spcAft>
                <a:spcPct val="0"/>
              </a:spcAft>
              <a:buClr>
                <a:srgbClr val="D16349"/>
              </a:buClr>
              <a:buSzPct val="85000"/>
              <a:buFontTx/>
              <a:buChar char="-"/>
              <a:tabLst/>
              <a:defRPr/>
            </a:pPr>
            <a:endPar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 Le contenu du pacte </a:t>
            </a:r>
          </a:p>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fr-FR" altLang="fr-FR" sz="16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1°la répartition du loyer entre colocataires lorsque celle-ci n’est pas prévue par le contrat de bail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6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	la répartition des charges communes entre colocataires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6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3°	l’inventaire des biens meubles précisant leur propriétaire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6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4°	les modalités de conclusion des contrats d’approvisionnement et d’assurance relatifs au bien loué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6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5°	les modalités d’arrivée, de départ et de remplacement d’un colocataire, y compris la forme de notification du congé aux autres colocataires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6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6°	les conditions de constitution et de récupération de la garantie locative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6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7°	les modalités de résolution des conflits entre les colocataires.</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6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les indications minimales quant à l’organisation et à la répartition des frais</a:t>
            </a:r>
          </a:p>
          <a:p>
            <a:endParaRPr lang="en-US" altLang="fr-FR" dirty="0"/>
          </a:p>
        </p:txBody>
      </p:sp>
    </p:spTree>
    <p:extLst>
      <p:ext uri="{BB962C8B-B14F-4D97-AF65-F5344CB8AC3E}">
        <p14:creationId xmlns:p14="http://schemas.microsoft.com/office/powerpoint/2010/main" val="1782574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5AD9958C-87DE-DE18-AE1B-1F95361AD4E5}"/>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1CC108EA-4F21-EB5E-209E-1258DC0831F9}"/>
              </a:ext>
            </a:extLst>
          </p:cNvPr>
          <p:cNvSpPr>
            <a:spLocks noGrp="1" noChangeArrowheads="1"/>
          </p:cNvSpPr>
          <p:nvPr>
            <p:ph type="title"/>
          </p:nvPr>
        </p:nvSpPr>
        <p:spPr>
          <a:xfrm>
            <a:off x="1908175" y="188913"/>
            <a:ext cx="7127875" cy="723900"/>
          </a:xfrm>
        </p:spPr>
        <p:txBody>
          <a:bodyPr/>
          <a:lstStyle/>
          <a:p>
            <a:pPr algn="ctr"/>
            <a:r>
              <a:rPr kumimoji="0" lang="fr-FR" altLang="fr-FR" sz="2400" b="1" i="0" u="none" strike="noStrike" kern="1200" cap="none" spc="0" normalizeH="0" baseline="0" noProof="0" dirty="0">
                <a:ln>
                  <a:noFill/>
                </a:ln>
                <a:solidFill>
                  <a:srgbClr val="C5D1D7">
                    <a:lumMod val="75000"/>
                  </a:srgbClr>
                </a:solidFill>
                <a:effectLst/>
                <a:uLnTx/>
                <a:uFillTx/>
                <a:latin typeface="Calibri" panose="020F0502020204030204" pitchFamily="34" charset="0"/>
                <a:ea typeface="+mj-ea"/>
                <a:cs typeface="Calibri" panose="020F0502020204030204" pitchFamily="34" charset="0"/>
              </a:rPr>
              <a:t>Le pacte de colocation : source de conflits (II)</a:t>
            </a:r>
            <a:endParaRPr lang="en-US" altLang="fr-FR"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F48AB892-5A87-3661-293C-D7BF8E9B8ABF}"/>
              </a:ext>
            </a:extLst>
          </p:cNvPr>
          <p:cNvSpPr>
            <a:spLocks noGrp="1" noChangeArrowheads="1"/>
          </p:cNvSpPr>
          <p:nvPr>
            <p:ph type="body" idx="1"/>
          </p:nvPr>
        </p:nvSpPr>
        <p:spPr>
          <a:xfrm>
            <a:off x="1919288" y="1052513"/>
            <a:ext cx="7116762" cy="5112791"/>
          </a:xfrm>
        </p:spPr>
        <p:txBody>
          <a:bodyPr/>
          <a:lstStyle/>
          <a:p>
            <a:pPr marL="273050" marR="0" lvl="0" indent="-273050" algn="just" defTabSz="914400" rtl="0" eaLnBrk="0" fontAlgn="base" latinLnBrk="0" hangingPunct="0">
              <a:lnSpc>
                <a:spcPct val="80000"/>
              </a:lnSpc>
              <a:spcBef>
                <a:spcPct val="20000"/>
              </a:spcBef>
              <a:spcAft>
                <a:spcPct val="0"/>
              </a:spcAft>
              <a:buClr>
                <a:srgbClr val="D16349"/>
              </a:buClr>
              <a:buSzPct val="85000"/>
              <a:buFont typeface="Wingdings 2" panose="05020102010507070707" pitchFamily="18" charset="2"/>
              <a:buNone/>
              <a:tabLst/>
              <a:defRPr/>
            </a:pPr>
            <a:r>
              <a:rPr kumimoji="0" lang="fr-FR" altLang="fr-FR"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3-	 L’adaptation du pacte à chaque changement de situation</a:t>
            </a:r>
          </a:p>
          <a:p>
            <a:pPr marL="273050" marR="0" lvl="0" indent="-273050" algn="just" defTabSz="914400" rtl="0" eaLnBrk="0" fontAlgn="base" latinLnBrk="0" hangingPunct="0">
              <a:lnSpc>
                <a:spcPct val="80000"/>
              </a:lnSpc>
              <a:spcBef>
                <a:spcPct val="20000"/>
              </a:spcBef>
              <a:spcAft>
                <a:spcPct val="0"/>
              </a:spcAft>
              <a:buClrTx/>
              <a:buSzPct val="85000"/>
              <a:buFont typeface="Times New Roman" panose="02020603050405020304" pitchFamily="18" charset="0"/>
              <a:buChar char="-"/>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en cas de départ anticipé, le pacte  doit être adapté et signé par tous les colocataires</a:t>
            </a:r>
          </a:p>
          <a:p>
            <a:pPr marL="273050" marR="0" lvl="0" indent="-273050" algn="just" defTabSz="914400" rtl="0" eaLnBrk="0" fontAlgn="base" latinLnBrk="0" hangingPunct="0">
              <a:lnSpc>
                <a:spcPct val="8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en cas d’arrivée d’un nouveau colocataire, un avenant au pacte doit être signé par tous les colocataires</a:t>
            </a:r>
            <a:endParaRPr kumimoji="0" lang="fr-LU"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3050" marR="0" lvl="0" indent="-273050" algn="just" defTabSz="914400" rtl="0" eaLnBrk="0" fontAlgn="base" latinLnBrk="0" hangingPunct="0">
              <a:lnSpc>
                <a:spcPct val="80000"/>
              </a:lnSpc>
              <a:spcBef>
                <a:spcPct val="20000"/>
              </a:spcBef>
              <a:spcAft>
                <a:spcPct val="0"/>
              </a:spcAft>
              <a:buClr>
                <a:srgbClr val="D16349"/>
              </a:buClr>
              <a:buSzPct val="85000"/>
              <a:buFont typeface="Wingdings 2" panose="05020102010507070707" pitchFamily="18" charset="2"/>
              <a:buNone/>
              <a:tabLst/>
              <a:defRPr/>
            </a:pPr>
            <a:endParaRPr lang="fr-FR" altLang="fr-FR" sz="2000" b="1" dirty="0">
              <a:solidFill>
                <a:prstClr val="black"/>
              </a:solidFill>
              <a:latin typeface="Times New Roman" panose="02020603050405020304" pitchFamily="18" charset="0"/>
              <a:cs typeface="Times New Roman" panose="02020603050405020304" pitchFamily="18" charset="0"/>
            </a:endParaRPr>
          </a:p>
          <a:p>
            <a:pPr marL="273050" marR="0" lvl="0" indent="-273050" algn="just" defTabSz="914400" rtl="0" eaLnBrk="0" fontAlgn="base" latinLnBrk="0" hangingPunct="0">
              <a:lnSpc>
                <a:spcPct val="80000"/>
              </a:lnSpc>
              <a:spcBef>
                <a:spcPct val="20000"/>
              </a:spcBef>
              <a:spcAft>
                <a:spcPct val="0"/>
              </a:spcAft>
              <a:buClr>
                <a:srgbClr val="D16349"/>
              </a:buClr>
              <a:buSzPct val="85000"/>
              <a:buFont typeface="Wingdings 2" panose="05020102010507070707" pitchFamily="18" charset="2"/>
              <a:buNone/>
              <a:tabLst/>
              <a:defRPr/>
            </a:pPr>
            <a:r>
              <a:rPr kumimoji="0" lang="fr-FR" altLang="fr-FR"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4-	Les difficultés prévisibles</a:t>
            </a:r>
          </a:p>
          <a:p>
            <a:pPr marL="273050" marR="0" lvl="0" indent="-273050" algn="just" defTabSz="914400" rtl="0" eaLnBrk="0" fontAlgn="base" latinLnBrk="0" hangingPunct="0">
              <a:lnSpc>
                <a:spcPct val="80000"/>
              </a:lnSpc>
              <a:spcBef>
                <a:spcPct val="20000"/>
              </a:spcBef>
              <a:spcAft>
                <a:spcPct val="0"/>
              </a:spcAft>
              <a:buClrTx/>
              <a:buSzPct val="85000"/>
              <a:buFont typeface="Symbol" panose="05050102010706020507" pitchFamily="18" charset="2"/>
              <a:buChar char="-"/>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obligation d’un état des lieux intermédiaire: problème résultant de l’objectif de l’état des lieux intermédiaire (déterminer la responsabilité et ventiler les frais de réparation locative)</a:t>
            </a:r>
          </a:p>
          <a:p>
            <a:pPr marL="273050" marR="0" lvl="0" indent="-273050" algn="just" defTabSz="914400" rtl="0" eaLnBrk="0" fontAlgn="base" latinLnBrk="0" hangingPunct="0">
              <a:lnSpc>
                <a:spcPct val="80000"/>
              </a:lnSpc>
              <a:spcBef>
                <a:spcPct val="20000"/>
              </a:spcBef>
              <a:spcAft>
                <a:spcPct val="0"/>
              </a:spcAft>
              <a:buClrTx/>
              <a:buSzPct val="85000"/>
              <a:buFont typeface="Symbol" panose="05050102010706020507" pitchFamily="18" charset="2"/>
              <a:buChar char="-"/>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dispositions impératives mais pas de sanction : quid de ses conséquences et de l’impact sur la validité du contrat de bail</a:t>
            </a:r>
          </a:p>
          <a:p>
            <a:pPr marL="273050" marR="0" lvl="0" indent="-273050" algn="just" defTabSz="914400" rtl="0" eaLnBrk="0" fontAlgn="base" latinLnBrk="0" hangingPunct="0">
              <a:lnSpc>
                <a:spcPct val="80000"/>
              </a:lnSpc>
              <a:spcBef>
                <a:spcPct val="20000"/>
              </a:spcBef>
              <a:spcAft>
                <a:spcPct val="0"/>
              </a:spcAft>
              <a:buClrTx/>
              <a:buSzPct val="85000"/>
              <a:buFont typeface="Symbol" panose="05050102010706020507" pitchFamily="18" charset="2"/>
              <a:buChar char="-"/>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élargissement de la compétence du juge de paix aux colocataires-le choix de mode de résolution des conflits</a:t>
            </a:r>
          </a:p>
          <a:p>
            <a:pPr marL="273050" marR="0" lvl="0" indent="-273050" algn="just" defTabSz="914400" rtl="0" eaLnBrk="0" fontAlgn="base" latinLnBrk="0" hangingPunct="0">
              <a:lnSpc>
                <a:spcPct val="80000"/>
              </a:lnSpc>
              <a:spcBef>
                <a:spcPct val="20000"/>
              </a:spcBef>
              <a:spcAft>
                <a:spcPct val="0"/>
              </a:spcAft>
              <a:buClrTx/>
              <a:buSzPct val="85000"/>
              <a:buFont typeface="Symbol" panose="05050102010706020507" pitchFamily="18" charset="2"/>
              <a:buChar char="-"/>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contestation du loyer suivant la répartition et son impact quant à la commission des loyers</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lang="en-US" altLang="fr-FR"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70814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E34FEA2D-F4C1-C537-3381-5F088F938F16}"/>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F833DEB6-42CE-94BB-E9D2-DCF697DCC98D}"/>
              </a:ext>
            </a:extLst>
          </p:cNvPr>
          <p:cNvSpPr>
            <a:spLocks noGrp="1" noChangeArrowheads="1"/>
          </p:cNvSpPr>
          <p:nvPr>
            <p:ph type="title"/>
          </p:nvPr>
        </p:nvSpPr>
        <p:spPr>
          <a:xfrm>
            <a:off x="1908175" y="188913"/>
            <a:ext cx="7127875" cy="723900"/>
          </a:xfrm>
        </p:spPr>
        <p:txBody>
          <a:bodyPr/>
          <a:lstStyle/>
          <a:p>
            <a:pPr algn="ctr"/>
            <a:r>
              <a:rPr kumimoji="0" lang="fr-FR" altLang="fr-FR" sz="2400" i="0" u="none" strike="noStrike" kern="1200" cap="none" spc="0" normalizeH="0" baseline="0" noProof="0" dirty="0">
                <a:ln>
                  <a:noFill/>
                </a:ln>
                <a:solidFill>
                  <a:srgbClr val="C5D1D7">
                    <a:lumMod val="75000"/>
                  </a:srgbClr>
                </a:solidFill>
                <a:effectLst/>
                <a:uLnTx/>
                <a:uFillTx/>
                <a:latin typeface="Calibri" panose="020F0502020204030204" pitchFamily="34" charset="0"/>
                <a:cs typeface="Calibri" panose="020F0502020204030204" pitchFamily="34" charset="0"/>
              </a:rPr>
              <a:t>La colocation: la responsabilité et </a:t>
            </a:r>
            <a:r>
              <a:rPr lang="fr-FR" altLang="fr-FR" sz="2400" dirty="0">
                <a:solidFill>
                  <a:srgbClr val="C5D1D7">
                    <a:lumMod val="75000"/>
                  </a:srgbClr>
                </a:solidFill>
                <a:latin typeface="Calibri" panose="020F0502020204030204" pitchFamily="34" charset="0"/>
                <a:cs typeface="Calibri" panose="020F0502020204030204" pitchFamily="34" charset="0"/>
              </a:rPr>
              <a:t>la solidarité</a:t>
            </a:r>
            <a:r>
              <a:rPr kumimoji="0" lang="fr-FR" altLang="fr-FR" sz="2400" i="0" u="none" strike="noStrike" kern="1200" cap="none" spc="0" normalizeH="0" baseline="0" noProof="0" dirty="0">
                <a:ln>
                  <a:noFill/>
                </a:ln>
                <a:solidFill>
                  <a:srgbClr val="C5D1D7">
                    <a:lumMod val="75000"/>
                  </a:srgbClr>
                </a:solidFill>
                <a:effectLst/>
                <a:uLnTx/>
                <a:uFillTx/>
                <a:latin typeface="Calibri" panose="020F0502020204030204" pitchFamily="34" charset="0"/>
                <a:cs typeface="Calibri" panose="020F0502020204030204" pitchFamily="34" charset="0"/>
              </a:rPr>
              <a:t> (III)</a:t>
            </a:r>
            <a:endParaRPr lang="en-US" altLang="fr-FR"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A8BF2C5E-5F55-CA20-E382-D826AA5502BE}"/>
              </a:ext>
            </a:extLst>
          </p:cNvPr>
          <p:cNvSpPr>
            <a:spLocks noGrp="1" noChangeArrowheads="1"/>
          </p:cNvSpPr>
          <p:nvPr>
            <p:ph type="body" idx="1"/>
          </p:nvPr>
        </p:nvSpPr>
        <p:spPr>
          <a:xfrm>
            <a:off x="1919288" y="1052513"/>
            <a:ext cx="7116762" cy="5112791"/>
          </a:xfrm>
        </p:spPr>
        <p:txBody>
          <a:bodyPr/>
          <a:lstStyle/>
          <a:p>
            <a:pPr marL="0" marR="0" lvl="0" indent="0" algn="just" defTabSz="914400" rtl="0" eaLnBrk="0" fontAlgn="base" latinLnBrk="0" hangingPunct="0">
              <a:lnSpc>
                <a:spcPct val="80000"/>
              </a:lnSpc>
              <a:spcBef>
                <a:spcPct val="20000"/>
              </a:spcBef>
              <a:spcAft>
                <a:spcPct val="0"/>
              </a:spcAft>
              <a:buClrTx/>
              <a:buSzPct val="85000"/>
              <a:buFont typeface="Wingdings 2" panose="05020102010507070707" pitchFamily="18" charset="2"/>
              <a:buNone/>
              <a:tabLst/>
              <a:defRPr/>
            </a:pPr>
            <a:r>
              <a:rPr kumimoji="0" lang="fr-FR" altLang="fr-FR"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Principe: </a:t>
            </a: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les obligations principales: payer le loyer aux termes convenus, jouir des lieux en bon père de famille et de restituer les lieux en leur pristin état</a:t>
            </a:r>
          </a:p>
          <a:p>
            <a:pPr marL="0" marR="0" lvl="0" indent="0" algn="just" defTabSz="914400" rtl="0" eaLnBrk="0" fontAlgn="base" latinLnBrk="0" hangingPunct="0">
              <a:lnSpc>
                <a:spcPct val="80000"/>
              </a:lnSpc>
              <a:spcBef>
                <a:spcPct val="20000"/>
              </a:spcBef>
              <a:spcAft>
                <a:spcPct val="0"/>
              </a:spcAft>
              <a:buClrTx/>
              <a:buSzPct val="85000"/>
              <a:buFont typeface="Wingdings 2" panose="05020102010507070707" pitchFamily="18" charset="2"/>
              <a:buNone/>
              <a:tabLst/>
              <a:defRPr/>
            </a:pPr>
            <a:r>
              <a:rPr kumimoji="0" lang="fr-FR" altLang="fr-FR"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1-La responsabilité des colocataires entre eux </a:t>
            </a:r>
          </a:p>
          <a:p>
            <a:pPr marL="273050" marR="0" lvl="0" indent="-273050" algn="just" defTabSz="914400" rtl="0" eaLnBrk="0" fontAlgn="base" latinLnBrk="0" hangingPunct="0">
              <a:lnSpc>
                <a:spcPct val="80000"/>
              </a:lnSpc>
              <a:spcBef>
                <a:spcPct val="20000"/>
              </a:spcBef>
              <a:spcAft>
                <a:spcPct val="0"/>
              </a:spcAft>
              <a:buClrTx/>
              <a:buSzPct val="85000"/>
              <a:buFont typeface="Times New Roman" panose="02020603050405020304" pitchFamily="18" charset="0"/>
              <a:buChar char="-"/>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suivant la répartition effectuée dans le pacte</a:t>
            </a:r>
          </a:p>
          <a:p>
            <a:pPr marL="273050" marR="0" lvl="0" indent="-273050" algn="just" defTabSz="914400" rtl="0" eaLnBrk="0" fontAlgn="base" latinLnBrk="0" hangingPunct="0">
              <a:lnSpc>
                <a:spcPct val="80000"/>
              </a:lnSpc>
              <a:spcBef>
                <a:spcPct val="20000"/>
              </a:spcBef>
              <a:spcAft>
                <a:spcPct val="0"/>
              </a:spcAft>
              <a:buClrTx/>
              <a:buSzPct val="85000"/>
              <a:buFont typeface="Times New Roman" panose="02020603050405020304" pitchFamily="18" charset="0"/>
              <a:buChar char="-"/>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suivant l’état des lieux intermédiaire</a:t>
            </a:r>
          </a:p>
          <a:p>
            <a:pPr marL="273050" marR="0" lvl="0" indent="-273050" algn="just" defTabSz="914400" rtl="0" eaLnBrk="0" fontAlgn="base" latinLnBrk="0" hangingPunct="0">
              <a:lnSpc>
                <a:spcPct val="80000"/>
              </a:lnSpc>
              <a:spcBef>
                <a:spcPct val="20000"/>
              </a:spcBef>
              <a:spcAft>
                <a:spcPct val="0"/>
              </a:spcAft>
              <a:buClrTx/>
              <a:buSzPct val="85000"/>
              <a:buFont typeface="Times New Roman" panose="02020603050405020304" pitchFamily="18" charset="0"/>
              <a:buChar char="-"/>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une responsabilité à parts égales à défaut d’indication du pacte</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fr-FR" altLang="fr-FR"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2-La responsabilité des colocataires vis-à-vis du bailleur</a:t>
            </a:r>
            <a:endParaRPr kumimoji="0" lang="fr-FR"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3050" marR="0" lvl="0" indent="-273050" algn="just" defTabSz="914400" rtl="0" eaLnBrk="0" fontAlgn="base" latinLnBrk="0" hangingPunct="0">
              <a:lnSpc>
                <a:spcPct val="80000"/>
              </a:lnSpc>
              <a:spcBef>
                <a:spcPct val="20000"/>
              </a:spcBef>
              <a:spcAft>
                <a:spcPct val="0"/>
              </a:spcAft>
              <a:buClrTx/>
              <a:buSzPct val="85000"/>
              <a:buFont typeface="Times New Roman" panose="02020603050405020304" pitchFamily="18" charset="0"/>
              <a:buChar char="-"/>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une responsabilité solidaire: un pour tous, tous pour un</a:t>
            </a:r>
          </a:p>
          <a:p>
            <a:pPr marL="273050" marR="0" lvl="0" indent="-273050" algn="just" defTabSz="914400" rtl="0" eaLnBrk="0" fontAlgn="base" latinLnBrk="0" hangingPunct="0">
              <a:lnSpc>
                <a:spcPct val="80000"/>
              </a:lnSpc>
              <a:spcBef>
                <a:spcPct val="20000"/>
              </a:spcBef>
              <a:spcAft>
                <a:spcPct val="0"/>
              </a:spcAft>
              <a:buClrTx/>
              <a:buSzPct val="85000"/>
              <a:buFont typeface="Times New Roman" panose="02020603050405020304" pitchFamily="18" charset="0"/>
              <a:buChar char="-"/>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des obligations pécuniaires solidaires: les loyers, charges, décompte des frais locatifs, dégâts locatifs, les frais de remise en état, l’indemnité d’indisponibilité</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lang="fr-FR" altLang="fr-FR" sz="2000" b="1" dirty="0">
                <a:solidFill>
                  <a:prstClr val="black"/>
                </a:solidFill>
                <a:latin typeface="Times New Roman" panose="02020603050405020304" pitchFamily="18" charset="0"/>
                <a:cs typeface="Times New Roman" panose="02020603050405020304" pitchFamily="18" charset="0"/>
              </a:rPr>
              <a:t>3</a:t>
            </a:r>
            <a:r>
              <a:rPr kumimoji="0" lang="fr-FR" altLang="fr-FR"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L’enjeu de la solidarité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-en cas de départ d’un colocataire répercussion du paiement intégral du loyer sur les autres locataires restants</a:t>
            </a:r>
          </a:p>
          <a:p>
            <a:pPr marL="0" marR="0" lvl="0" indent="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-qu’en est il de l’hypothèse d’un couple en cas de départ de l’un?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4638" marR="0" lvl="3" indent="0" algn="just" defTabSz="914400" rtl="0" eaLnBrk="0" fontAlgn="base" latinLnBrk="0" hangingPunct="0">
              <a:lnSpc>
                <a:spcPct val="80000"/>
              </a:lnSpc>
              <a:spcBef>
                <a:spcPct val="20000"/>
              </a:spcBef>
              <a:spcAft>
                <a:spcPct val="0"/>
              </a:spcAft>
              <a:buClrTx/>
              <a:buSzPct val="85000"/>
              <a:buFont typeface="Wingdings" panose="05000000000000000000" pitchFamily="2" charset="2"/>
              <a:buNone/>
              <a:tabLst/>
              <a:defRPr/>
            </a:pPr>
            <a:endParaRPr kumimoji="0" lang="fr-LU" alt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536575" marR="0" lvl="3" indent="0" algn="just" defTabSz="914400" rtl="0" eaLnBrk="0" fontAlgn="base" latinLnBrk="0" hangingPunct="0">
              <a:lnSpc>
                <a:spcPct val="80000"/>
              </a:lnSpc>
              <a:spcBef>
                <a:spcPct val="20000"/>
              </a:spcBef>
              <a:spcAft>
                <a:spcPct val="0"/>
              </a:spcAft>
              <a:buClrTx/>
              <a:buSzPct val="85000"/>
              <a:buFont typeface="Wingdings" panose="05000000000000000000" pitchFamily="2" charset="2"/>
              <a:buNone/>
              <a:tabLst/>
              <a:defRPr/>
            </a:pPr>
            <a:endParaRPr kumimoji="0" lang="fr-LU" alt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endParaRPr lang="en-US" altLang="fr-FR" dirty="0"/>
          </a:p>
        </p:txBody>
      </p:sp>
    </p:spTree>
    <p:extLst>
      <p:ext uri="{BB962C8B-B14F-4D97-AF65-F5344CB8AC3E}">
        <p14:creationId xmlns:p14="http://schemas.microsoft.com/office/powerpoint/2010/main" val="1280872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AA47A8C0-F12F-0E9B-E20E-A191B3C97993}"/>
            </a:ext>
          </a:extLst>
        </p:cNvPr>
        <p:cNvGrpSpPr/>
        <p:nvPr/>
      </p:nvGrpSpPr>
      <p:grpSpPr>
        <a:xfrm>
          <a:off x="0" y="0"/>
          <a:ext cx="0" cy="0"/>
          <a:chOff x="0" y="0"/>
          <a:chExt cx="0" cy="0"/>
        </a:xfrm>
      </p:grpSpPr>
      <p:sp>
        <p:nvSpPr>
          <p:cNvPr id="114690" name="Rectangle 2">
            <a:extLst>
              <a:ext uri="{FF2B5EF4-FFF2-40B4-BE49-F238E27FC236}">
                <a16:creationId xmlns:a16="http://schemas.microsoft.com/office/drawing/2014/main" id="{C44E5B5D-E897-04F4-DB6E-0FBF04C0FADD}"/>
              </a:ext>
            </a:extLst>
          </p:cNvPr>
          <p:cNvSpPr>
            <a:spLocks noGrp="1" noChangeArrowheads="1"/>
          </p:cNvSpPr>
          <p:nvPr>
            <p:ph type="title"/>
          </p:nvPr>
        </p:nvSpPr>
        <p:spPr>
          <a:xfrm>
            <a:off x="1908175" y="188913"/>
            <a:ext cx="7127875" cy="723900"/>
          </a:xfrm>
        </p:spPr>
        <p:txBody>
          <a:bodyPr/>
          <a:lstStyle/>
          <a:p>
            <a:pPr algn="ctr"/>
            <a:r>
              <a:rPr kumimoji="0" lang="fr-FR" sz="2200" b="0" i="0" u="none" strike="noStrike" kern="1200" cap="none" spc="0" normalizeH="0" baseline="0" noProof="0" dirty="0">
                <a:ln>
                  <a:noFill/>
                </a:ln>
                <a:solidFill>
                  <a:srgbClr val="8CADAE">
                    <a:shade val="75000"/>
                  </a:srgbClr>
                </a:solidFill>
                <a:effectLst/>
                <a:uLnTx/>
                <a:uFillTx/>
                <a:latin typeface="Times New Roman" pitchFamily="18" charset="0"/>
                <a:ea typeface="+mj-ea"/>
                <a:cs typeface="Times New Roman" pitchFamily="18" charset="0"/>
              </a:rPr>
              <a:t>Précarisation de la colocation par les modalités de résiliation (IV)</a:t>
            </a:r>
            <a:endParaRPr lang="en-US" altLang="fr-FR" dirty="0">
              <a:solidFill>
                <a:schemeClr val="tx1"/>
              </a:solidFill>
              <a:latin typeface="Calibri" panose="020F0502020204030204" pitchFamily="34" charset="0"/>
              <a:cs typeface="Calibri" panose="020F0502020204030204" pitchFamily="34" charset="0"/>
            </a:endParaRPr>
          </a:p>
        </p:txBody>
      </p:sp>
      <p:sp>
        <p:nvSpPr>
          <p:cNvPr id="114691" name="Rectangle 3">
            <a:extLst>
              <a:ext uri="{FF2B5EF4-FFF2-40B4-BE49-F238E27FC236}">
                <a16:creationId xmlns:a16="http://schemas.microsoft.com/office/drawing/2014/main" id="{84D6FC62-FCB2-6D69-CFED-AF535BF36B46}"/>
              </a:ext>
            </a:extLst>
          </p:cNvPr>
          <p:cNvSpPr>
            <a:spLocks noGrp="1" noChangeArrowheads="1"/>
          </p:cNvSpPr>
          <p:nvPr>
            <p:ph type="body" idx="1"/>
          </p:nvPr>
        </p:nvSpPr>
        <p:spPr>
          <a:xfrm>
            <a:off x="1919288" y="1052513"/>
            <a:ext cx="7116762" cy="5112791"/>
          </a:xfrm>
        </p:spPr>
        <p:txBody>
          <a:bodyPr/>
          <a:lstStyle/>
          <a:p>
            <a:pPr marL="274638" marR="0" lvl="3" indent="0" algn="just" defTabSz="914400" rtl="0" eaLnBrk="0" fontAlgn="base" latinLnBrk="0" hangingPunct="0">
              <a:lnSpc>
                <a:spcPct val="80000"/>
              </a:lnSpc>
              <a:spcBef>
                <a:spcPct val="20000"/>
              </a:spcBef>
              <a:spcAft>
                <a:spcPct val="0"/>
              </a:spcAft>
              <a:buClrTx/>
              <a:buSzPct val="85000"/>
              <a:buFont typeface="Wingdings" panose="05000000000000000000" pitchFamily="2" charset="2"/>
              <a:buNone/>
              <a:tabLst/>
              <a:defRPr/>
            </a:pPr>
            <a:endParaRPr kumimoji="0" lang="fr-LU" altLang="fr-FR" sz="9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 </a:t>
            </a:r>
            <a:r>
              <a:rPr lang="fr-FR" altLang="fr-FR" sz="2000" b="1" dirty="0">
                <a:solidFill>
                  <a:prstClr val="black"/>
                </a:solidFill>
                <a:latin typeface="Times New Roman" panose="02020603050405020304" pitchFamily="18" charset="0"/>
                <a:cs typeface="Times New Roman" panose="02020603050405020304" pitchFamily="18" charset="0"/>
              </a:rPr>
              <a:t>Principe: la résiliation à tout moment</a:t>
            </a:r>
          </a:p>
          <a:p>
            <a:pPr marL="273050" marR="0" lvl="0" indent="-273050" algn="l"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-contrat de bai</a:t>
            </a:r>
            <a:r>
              <a:rPr lang="fr-FR" altLang="fr-FR" sz="1800" dirty="0">
                <a:solidFill>
                  <a:prstClr val="black"/>
                </a:solidFill>
                <a:latin typeface="Times New Roman" panose="02020603050405020304" pitchFamily="18" charset="0"/>
                <a:cs typeface="Times New Roman" panose="02020603050405020304" pitchFamily="18" charset="0"/>
              </a:rPr>
              <a:t>l à durée indéterminée/</a:t>
            </a:r>
            <a:r>
              <a:rPr kumimoji="0" lang="fr-FR" altLang="fr-FR"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contrat </a:t>
            </a:r>
            <a:r>
              <a:rPr lang="fr-FR" altLang="fr-FR" sz="1800" dirty="0">
                <a:solidFill>
                  <a:prstClr val="black"/>
                </a:solidFill>
                <a:latin typeface="Times New Roman" panose="02020603050405020304" pitchFamily="18" charset="0"/>
                <a:cs typeface="Times New Roman" panose="02020603050405020304" pitchFamily="18" charset="0"/>
              </a:rPr>
              <a:t>à durée déterminée</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 Le congé donné par l’ensemble des colocataires</a:t>
            </a:r>
          </a:p>
          <a:p>
            <a:pPr marL="273050" marR="0" lvl="0" indent="-273050" algn="just" defTabSz="914400" rtl="0" eaLnBrk="0" fontAlgn="base" latinLnBrk="0" hangingPunct="0">
              <a:lnSpc>
                <a:spcPct val="100000"/>
              </a:lnSpc>
              <a:spcBef>
                <a:spcPct val="20000"/>
              </a:spcBef>
              <a:spcAft>
                <a:spcPct val="0"/>
              </a:spcAft>
              <a:buClrTx/>
              <a:buSzPct val="85000"/>
              <a:buFont typeface="Times New Roman" panose="02020603050405020304" pitchFamily="18" charset="0"/>
              <a:buChar char="-"/>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préavis de 3 mois, par LRAR </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endPar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 Le congé donné par un colocataire</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préavis de 3 mois par LRAR uniquement au bailleur et aux autres colocataires  *par tous moyens* (pas de précision)</a:t>
            </a:r>
          </a:p>
          <a:p>
            <a:pPr marL="273050" marR="0" lvl="0" indent="-273050" algn="just" defTabSz="914400" rtl="0" eaLnBrk="0" fontAlgn="base" latinLnBrk="0" hangingPunct="0">
              <a:lnSpc>
                <a:spcPct val="100000"/>
              </a:lnSpc>
              <a:spcBef>
                <a:spcPct val="20000"/>
              </a:spcBef>
              <a:spcAft>
                <a:spcPct val="0"/>
              </a:spcAft>
              <a:buClr>
                <a:srgbClr val="D16349"/>
              </a:buClr>
              <a:buSzPct val="85000"/>
              <a:buFont typeface="Wingdings 2" panose="05020102010507070707" pitchFamily="18" charset="2"/>
              <a:buNone/>
              <a:tabLst/>
              <a:defRPr/>
            </a:pPr>
            <a:r>
              <a:rPr kumimoji="0" lang="fr-FR" altLang="fr-F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-obligation de trouver un remplaçant sinon démontrer avoir effectué une recherche active et suffisante : publication dans la quinzaine du début de préavis d’une annonce dans deux médias publiant des offres immobilières relatives au marché luxembourgeois</a:t>
            </a:r>
          </a:p>
          <a:p>
            <a:endParaRPr lang="en-US" altLang="fr-FR" dirty="0"/>
          </a:p>
        </p:txBody>
      </p:sp>
    </p:spTree>
    <p:extLst>
      <p:ext uri="{BB962C8B-B14F-4D97-AF65-F5344CB8AC3E}">
        <p14:creationId xmlns:p14="http://schemas.microsoft.com/office/powerpoint/2010/main" val="3023901733"/>
      </p:ext>
    </p:extLst>
  </p:cSld>
  <p:clrMapOvr>
    <a:masterClrMapping/>
  </p:clrMapOvr>
</p:sld>
</file>

<file path=ppt/theme/theme1.xml><?xml version="1.0" encoding="utf-8"?>
<a:theme xmlns:a="http://schemas.openxmlformats.org/drawingml/2006/main" name="template">
  <a:themeElements>
    <a:clrScheme name="template 4">
      <a:dk1>
        <a:srgbClr val="4D4D4D"/>
      </a:dk1>
      <a:lt1>
        <a:srgbClr val="FFFFFF"/>
      </a:lt1>
      <a:dk2>
        <a:srgbClr val="000000"/>
      </a:dk2>
      <a:lt2>
        <a:srgbClr val="9B6902"/>
      </a:lt2>
      <a:accent1>
        <a:srgbClr val="C75E00"/>
      </a:accent1>
      <a:accent2>
        <a:srgbClr val="FED416"/>
      </a:accent2>
      <a:accent3>
        <a:srgbClr val="FFFFFF"/>
      </a:accent3>
      <a:accent4>
        <a:srgbClr val="404040"/>
      </a:accent4>
      <a:accent5>
        <a:srgbClr val="E0B6AA"/>
      </a:accent5>
      <a:accent6>
        <a:srgbClr val="E6C013"/>
      </a:accent6>
      <a:hlink>
        <a:srgbClr val="EE6600"/>
      </a:hlink>
      <a:folHlink>
        <a:srgbClr val="EAEAEA"/>
      </a:folHlink>
    </a:clrScheme>
    <a:fontScheme name="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altLang="fr-FR" sz="1800" b="1"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altLang="fr-FR" sz="1800" b="1"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template 1">
        <a:dk1>
          <a:srgbClr val="4D4D4D"/>
        </a:dk1>
        <a:lt1>
          <a:srgbClr val="FFFFFF"/>
        </a:lt1>
        <a:dk2>
          <a:srgbClr val="000000"/>
        </a:dk2>
        <a:lt2>
          <a:srgbClr val="D5E1F3"/>
        </a:lt2>
        <a:accent1>
          <a:srgbClr val="BC4417"/>
        </a:accent1>
        <a:accent2>
          <a:srgbClr val="CF9C1C"/>
        </a:accent2>
        <a:accent3>
          <a:srgbClr val="FFFFFF"/>
        </a:accent3>
        <a:accent4>
          <a:srgbClr val="404040"/>
        </a:accent4>
        <a:accent5>
          <a:srgbClr val="DAB0AB"/>
        </a:accent5>
        <a:accent6>
          <a:srgbClr val="BB8D18"/>
        </a:accent6>
        <a:hlink>
          <a:srgbClr val="E8C97C"/>
        </a:hlink>
        <a:folHlink>
          <a:srgbClr val="EAEAEA"/>
        </a:folHlink>
      </a:clrScheme>
      <a:clrMap bg1="lt1" tx1="dk1" bg2="lt2" tx2="dk2" accent1="accent1" accent2="accent2" accent3="accent3" accent4="accent4" accent5="accent5" accent6="accent6" hlink="hlink" folHlink="folHlink"/>
    </a:extraClrScheme>
    <a:extraClrScheme>
      <a:clrScheme name="template 2">
        <a:dk1>
          <a:srgbClr val="4D4D4D"/>
        </a:dk1>
        <a:lt1>
          <a:srgbClr val="FFFFFF"/>
        </a:lt1>
        <a:dk2>
          <a:srgbClr val="000000"/>
        </a:dk2>
        <a:lt2>
          <a:srgbClr val="986615"/>
        </a:lt2>
        <a:accent1>
          <a:srgbClr val="BF4413"/>
        </a:accent1>
        <a:accent2>
          <a:srgbClr val="FFAB21"/>
        </a:accent2>
        <a:accent3>
          <a:srgbClr val="FFFFFF"/>
        </a:accent3>
        <a:accent4>
          <a:srgbClr val="404040"/>
        </a:accent4>
        <a:accent5>
          <a:srgbClr val="DCB0AA"/>
        </a:accent5>
        <a:accent6>
          <a:srgbClr val="E79B1D"/>
        </a:accent6>
        <a:hlink>
          <a:srgbClr val="C5A379"/>
        </a:hlink>
        <a:folHlink>
          <a:srgbClr val="EAEAEA"/>
        </a:folHlink>
      </a:clrScheme>
      <a:clrMap bg1="lt1" tx1="dk1" bg2="lt2" tx2="dk2" accent1="accent1" accent2="accent2" accent3="accent3" accent4="accent4" accent5="accent5" accent6="accent6" hlink="hlink" folHlink="folHlink"/>
    </a:extraClrScheme>
    <a:extraClrScheme>
      <a:clrScheme name="template 3">
        <a:dk1>
          <a:srgbClr val="4D4D4D"/>
        </a:dk1>
        <a:lt1>
          <a:srgbClr val="FFFFFF"/>
        </a:lt1>
        <a:dk2>
          <a:srgbClr val="000000"/>
        </a:dk2>
        <a:lt2>
          <a:srgbClr val="4A1B17"/>
        </a:lt2>
        <a:accent1>
          <a:srgbClr val="C66C00"/>
        </a:accent1>
        <a:accent2>
          <a:srgbClr val="FED416"/>
        </a:accent2>
        <a:accent3>
          <a:srgbClr val="FFFFFF"/>
        </a:accent3>
        <a:accent4>
          <a:srgbClr val="404040"/>
        </a:accent4>
        <a:accent5>
          <a:srgbClr val="DFBAAA"/>
        </a:accent5>
        <a:accent6>
          <a:srgbClr val="E6C013"/>
        </a:accent6>
        <a:hlink>
          <a:srgbClr val="FFDE93"/>
        </a:hlink>
        <a:folHlink>
          <a:srgbClr val="EAEAEA"/>
        </a:folHlink>
      </a:clrScheme>
      <a:clrMap bg1="lt1" tx1="dk1" bg2="lt2" tx2="dk2" accent1="accent1" accent2="accent2" accent3="accent3" accent4="accent4" accent5="accent5" accent6="accent6" hlink="hlink" folHlink="folHlink"/>
    </a:extraClrScheme>
    <a:extraClrScheme>
      <a:clrScheme name="template 4">
        <a:dk1>
          <a:srgbClr val="4D4D4D"/>
        </a:dk1>
        <a:lt1>
          <a:srgbClr val="FFFFFF"/>
        </a:lt1>
        <a:dk2>
          <a:srgbClr val="000000"/>
        </a:dk2>
        <a:lt2>
          <a:srgbClr val="9B6902"/>
        </a:lt2>
        <a:accent1>
          <a:srgbClr val="C75E00"/>
        </a:accent1>
        <a:accent2>
          <a:srgbClr val="FED416"/>
        </a:accent2>
        <a:accent3>
          <a:srgbClr val="FFFFFF"/>
        </a:accent3>
        <a:accent4>
          <a:srgbClr val="404040"/>
        </a:accent4>
        <a:accent5>
          <a:srgbClr val="E0B6AA"/>
        </a:accent5>
        <a:accent6>
          <a:srgbClr val="E6C013"/>
        </a:accent6>
        <a:hlink>
          <a:srgbClr val="EE6600"/>
        </a:hlink>
        <a:folHlink>
          <a:srgbClr val="EAEAEA"/>
        </a:folHlink>
      </a:clrScheme>
      <a:clrMap bg1="lt1" tx1="dk1" bg2="lt2" tx2="dk2" accent1="accent1" accent2="accent2" accent3="accent3" accent4="accent4" accent5="accent5" accent6="accent6" hlink="hlink" folHlink="folHlink"/>
    </a:extraClrScheme>
    <a:extraClrScheme>
      <a:clrScheme name="template 5">
        <a:dk1>
          <a:srgbClr val="4D4D4D"/>
        </a:dk1>
        <a:lt1>
          <a:srgbClr val="FFFFFF"/>
        </a:lt1>
        <a:dk2>
          <a:srgbClr val="000000"/>
        </a:dk2>
        <a:lt2>
          <a:srgbClr val="570301"/>
        </a:lt2>
        <a:accent1>
          <a:srgbClr val="D37E00"/>
        </a:accent1>
        <a:accent2>
          <a:srgbClr val="F5CB03"/>
        </a:accent2>
        <a:accent3>
          <a:srgbClr val="FFFFFF"/>
        </a:accent3>
        <a:accent4>
          <a:srgbClr val="404040"/>
        </a:accent4>
        <a:accent5>
          <a:srgbClr val="E6C0AA"/>
        </a:accent5>
        <a:accent6>
          <a:srgbClr val="DEB802"/>
        </a:accent6>
        <a:hlink>
          <a:srgbClr val="D86001"/>
        </a:hlink>
        <a:folHlink>
          <a:srgbClr val="EAEAEA"/>
        </a:folHlink>
      </a:clrScheme>
      <a:clrMap bg1="lt1" tx1="dk1" bg2="lt2" tx2="dk2" accent1="accent1" accent2="accent2" accent3="accent3" accent4="accent4" accent5="accent5" accent6="accent6" hlink="hlink" folHlink="folHlink"/>
    </a:extraClrScheme>
    <a:extraClrScheme>
      <a:clrScheme name="template 6">
        <a:dk1>
          <a:srgbClr val="4D4D4D"/>
        </a:dk1>
        <a:lt1>
          <a:srgbClr val="FFFFFF"/>
        </a:lt1>
        <a:dk2>
          <a:srgbClr val="000000"/>
        </a:dk2>
        <a:lt2>
          <a:srgbClr val="713C0C"/>
        </a:lt2>
        <a:accent1>
          <a:srgbClr val="E4B058"/>
        </a:accent1>
        <a:accent2>
          <a:srgbClr val="FDD912"/>
        </a:accent2>
        <a:accent3>
          <a:srgbClr val="FFFFFF"/>
        </a:accent3>
        <a:accent4>
          <a:srgbClr val="404040"/>
        </a:accent4>
        <a:accent5>
          <a:srgbClr val="EFD4B4"/>
        </a:accent5>
        <a:accent6>
          <a:srgbClr val="E5C40F"/>
        </a:accent6>
        <a:hlink>
          <a:srgbClr val="E06301"/>
        </a:hlink>
        <a:folHlink>
          <a:srgbClr val="EAEAEA"/>
        </a:folHlink>
      </a:clrScheme>
      <a:clrMap bg1="lt1" tx1="dk1" bg2="lt2" tx2="dk2" accent1="accent1" accent2="accent2" accent3="accent3" accent4="accent4" accent5="accent5" accent6="accent6" hlink="hlink" folHlink="folHlink"/>
    </a:extraClrScheme>
    <a:extraClrScheme>
      <a:clrScheme name="template 7">
        <a:dk1>
          <a:srgbClr val="4D4D4D"/>
        </a:dk1>
        <a:lt1>
          <a:srgbClr val="FFFFFF"/>
        </a:lt1>
        <a:dk2>
          <a:srgbClr val="000000"/>
        </a:dk2>
        <a:lt2>
          <a:srgbClr val="953900"/>
        </a:lt2>
        <a:accent1>
          <a:srgbClr val="B65300"/>
        </a:accent1>
        <a:accent2>
          <a:srgbClr val="CE6A00"/>
        </a:accent2>
        <a:accent3>
          <a:srgbClr val="FFFFFF"/>
        </a:accent3>
        <a:accent4>
          <a:srgbClr val="404040"/>
        </a:accent4>
        <a:accent5>
          <a:srgbClr val="D7B3AA"/>
        </a:accent5>
        <a:accent6>
          <a:srgbClr val="BA5F00"/>
        </a:accent6>
        <a:hlink>
          <a:srgbClr val="F0A806"/>
        </a:hlink>
        <a:folHlink>
          <a:srgbClr val="FFE6CD"/>
        </a:folHlink>
      </a:clrScheme>
      <a:clrMap bg1="lt1" tx1="dk1" bg2="lt2" tx2="dk2" accent1="accent1" accent2="accent2" accent3="accent3" accent4="accent4" accent5="accent5" accent6="accent6" hlink="hlink" folHlink="folHlink"/>
    </a:extraClrScheme>
    <a:extraClrScheme>
      <a:clrScheme name="template 8">
        <a:dk1>
          <a:srgbClr val="4D4D4D"/>
        </a:dk1>
        <a:lt1>
          <a:srgbClr val="FFFFFF"/>
        </a:lt1>
        <a:dk2>
          <a:srgbClr val="000000"/>
        </a:dk2>
        <a:lt2>
          <a:srgbClr val="D87200"/>
        </a:lt2>
        <a:accent1>
          <a:srgbClr val="E29B07"/>
        </a:accent1>
        <a:accent2>
          <a:srgbClr val="EDBF03"/>
        </a:accent2>
        <a:accent3>
          <a:srgbClr val="FFFFFF"/>
        </a:accent3>
        <a:accent4>
          <a:srgbClr val="404040"/>
        </a:accent4>
        <a:accent5>
          <a:srgbClr val="EECBAA"/>
        </a:accent5>
        <a:accent6>
          <a:srgbClr val="D7AD02"/>
        </a:accent6>
        <a:hlink>
          <a:srgbClr val="7CA43F"/>
        </a:hlink>
        <a:folHlink>
          <a:srgbClr val="FFE6CD"/>
        </a:folHlink>
      </a:clrScheme>
      <a:clrMap bg1="lt1" tx1="dk1" bg2="lt2" tx2="dk2" accent1="accent1" accent2="accent2" accent3="accent3" accent4="accent4" accent5="accent5" accent6="accent6" hlink="hlink" folHlink="folHlink"/>
    </a:extraClrScheme>
    <a:extraClrScheme>
      <a:clrScheme name="template 9">
        <a:dk1>
          <a:srgbClr val="4D4D4D"/>
        </a:dk1>
        <a:lt1>
          <a:srgbClr val="FFFFFF"/>
        </a:lt1>
        <a:dk2>
          <a:srgbClr val="000000"/>
        </a:dk2>
        <a:lt2>
          <a:srgbClr val="D24D06"/>
        </a:lt2>
        <a:accent1>
          <a:srgbClr val="E59709"/>
        </a:accent1>
        <a:accent2>
          <a:srgbClr val="E9AC24"/>
        </a:accent2>
        <a:accent3>
          <a:srgbClr val="FFFFFF"/>
        </a:accent3>
        <a:accent4>
          <a:srgbClr val="404040"/>
        </a:accent4>
        <a:accent5>
          <a:srgbClr val="F0C9AA"/>
        </a:accent5>
        <a:accent6>
          <a:srgbClr val="D39B20"/>
        </a:accent6>
        <a:hlink>
          <a:srgbClr val="F7B80B"/>
        </a:hlink>
        <a:folHlink>
          <a:srgbClr val="FFE6CD"/>
        </a:folHlink>
      </a:clrScheme>
      <a:clrMap bg1="lt1" tx1="dk1" bg2="lt2" tx2="dk2" accent1="accent1" accent2="accent2" accent3="accent3" accent4="accent4" accent5="accent5" accent6="accent6" hlink="hlink" folHlink="folHlink"/>
    </a:extraClrScheme>
    <a:extraClrScheme>
      <a:clrScheme name="template 10">
        <a:dk1>
          <a:srgbClr val="4D4D4D"/>
        </a:dk1>
        <a:lt1>
          <a:srgbClr val="FFFFFF"/>
        </a:lt1>
        <a:dk2>
          <a:srgbClr val="000000"/>
        </a:dk2>
        <a:lt2>
          <a:srgbClr val="CD5003"/>
        </a:lt2>
        <a:accent1>
          <a:srgbClr val="419DCF"/>
        </a:accent1>
        <a:accent2>
          <a:srgbClr val="BC1F1F"/>
        </a:accent2>
        <a:accent3>
          <a:srgbClr val="FFFFFF"/>
        </a:accent3>
        <a:accent4>
          <a:srgbClr val="404040"/>
        </a:accent4>
        <a:accent5>
          <a:srgbClr val="B0CCE4"/>
        </a:accent5>
        <a:accent6>
          <a:srgbClr val="AA1B1B"/>
        </a:accent6>
        <a:hlink>
          <a:srgbClr val="FFE42F"/>
        </a:hlink>
        <a:folHlink>
          <a:srgbClr val="FFE6CD"/>
        </a:folHlink>
      </a:clrScheme>
      <a:clrMap bg1="lt1" tx1="dk1" bg2="lt2" tx2="dk2" accent1="accent1" accent2="accent2" accent3="accent3" accent4="accent4" accent5="accent5" accent6="accent6" hlink="hlink" folHlink="folHlink"/>
    </a:extraClrScheme>
    <a:extraClrScheme>
      <a:clrScheme name="template 11">
        <a:dk1>
          <a:srgbClr val="4D4D4D"/>
        </a:dk1>
        <a:lt1>
          <a:srgbClr val="FFFFFF"/>
        </a:lt1>
        <a:dk2>
          <a:srgbClr val="000000"/>
        </a:dk2>
        <a:lt2>
          <a:srgbClr val="DF2905"/>
        </a:lt2>
        <a:accent1>
          <a:srgbClr val="D05203"/>
        </a:accent1>
        <a:accent2>
          <a:srgbClr val="72A3E1"/>
        </a:accent2>
        <a:accent3>
          <a:srgbClr val="FFFFFF"/>
        </a:accent3>
        <a:accent4>
          <a:srgbClr val="404040"/>
        </a:accent4>
        <a:accent5>
          <a:srgbClr val="E4B3AA"/>
        </a:accent5>
        <a:accent6>
          <a:srgbClr val="6793CC"/>
        </a:accent6>
        <a:hlink>
          <a:srgbClr val="F3A105"/>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Template>
  <TotalTime>2194</TotalTime>
  <Words>2814</Words>
  <Application>Microsoft Office PowerPoint</Application>
  <PresentationFormat>Affichage à l'écran (4:3)</PresentationFormat>
  <Paragraphs>240</Paragraphs>
  <Slides>23</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23</vt:i4>
      </vt:variant>
    </vt:vector>
  </HeadingPairs>
  <TitlesOfParts>
    <vt:vector size="33" baseType="lpstr">
      <vt:lpstr>Arial</vt:lpstr>
      <vt:lpstr>Calibri</vt:lpstr>
      <vt:lpstr>Georgia</vt:lpstr>
      <vt:lpstr>Muli</vt:lpstr>
      <vt:lpstr>Palatino</vt:lpstr>
      <vt:lpstr>Symbol</vt:lpstr>
      <vt:lpstr>Times New Roman</vt:lpstr>
      <vt:lpstr>Wingdings</vt:lpstr>
      <vt:lpstr>Wingdings 2</vt:lpstr>
      <vt:lpstr>template</vt:lpstr>
      <vt:lpstr>Le nouveau régime du bail à loyer après la loi du 23 juillet 2024 30 avril 2026   conférence du jeune barreau de Luxembourg</vt:lpstr>
      <vt:lpstr>La colocation: les éléments constitutifs du contrat de colocation (I)</vt:lpstr>
      <vt:lpstr>La colocation: les éléments constitutifs du contrat de colocation (I)</vt:lpstr>
      <vt:lpstr>La colocation: les formalismes (I)</vt:lpstr>
      <vt:lpstr>La colocation: régime optionnel (I)</vt:lpstr>
      <vt:lpstr>Le pacte de colocation : source de conflits (II)</vt:lpstr>
      <vt:lpstr>Le pacte de colocation : source de conflits (II)</vt:lpstr>
      <vt:lpstr>La colocation: la responsabilité et la solidarité (III)</vt:lpstr>
      <vt:lpstr>Précarisation de la colocation par les modalités de résiliation (IV)</vt:lpstr>
      <vt:lpstr>Précarisation de la colocation par les modalités de résiliation (IV)</vt:lpstr>
      <vt:lpstr>Précarisation de la colocation par les modalités de résiliation (IV)</vt:lpstr>
      <vt:lpstr>La colocation: l’extinction des obligations : la libération des colocataires (V)</vt:lpstr>
      <vt:lpstr>Le contrat de bail (I)</vt:lpstr>
      <vt:lpstr>Le contrat de bail (II)</vt:lpstr>
      <vt:lpstr>Le volet financier remanié partiellement du contrat de bail (III)</vt:lpstr>
      <vt:lpstr>Le volet financier remanié partiellement du contrat de bail (III)</vt:lpstr>
      <vt:lpstr>Le volet financier remanié partiellement du contrat de bail (III)</vt:lpstr>
      <vt:lpstr>Le volet financier remanié partiellement du contrat de bail (III)</vt:lpstr>
      <vt:lpstr>Le volet financier remanié partiellement du contrat de bail (IV)</vt:lpstr>
      <vt:lpstr>Le remaniement partiel de la portée de l’article 12-2 (V)</vt:lpstr>
      <vt:lpstr>Les dispositions transitoires: application de la loi dans le temps (VI)</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Etude Krieger Mso2</dc:creator>
  <cp:lastModifiedBy>KRIEGER Associates</cp:lastModifiedBy>
  <cp:revision>24</cp:revision>
  <cp:lastPrinted>2026-04-29T13:41:53Z</cp:lastPrinted>
  <dcterms:created xsi:type="dcterms:W3CDTF">2023-03-02T16:46:11Z</dcterms:created>
  <dcterms:modified xsi:type="dcterms:W3CDTF">2026-04-29T13:57:16Z</dcterms:modified>
</cp:coreProperties>
</file>