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2" r:id="rId4"/>
    <p:sldId id="296" r:id="rId5"/>
    <p:sldId id="297" r:id="rId6"/>
    <p:sldId id="298" r:id="rId7"/>
    <p:sldId id="29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300" r:id="rId22"/>
  </p:sldIdLst>
  <p:sldSz cx="9144000" cy="5143500" type="screen16x9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50"/>
    <a:srgbClr val="7F7B82"/>
    <a:srgbClr val="5A1024"/>
    <a:srgbClr val="C8D1D2"/>
    <a:srgbClr val="FAF6E7"/>
    <a:srgbClr val="231F20"/>
    <a:srgbClr val="FFFFFF"/>
    <a:srgbClr val="EE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780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3" Type="http://schemas.openxmlformats.org/officeDocument/2006/relationships/slide" Target="slides/slide1.xml" />
  <Relationship Id="rId4" Type="http://schemas.openxmlformats.org/officeDocument/2006/relationships/slide" Target="slides/slide2.xml" />
  <Relationship Id="rId5" Type="http://schemas.openxmlformats.org/officeDocument/2006/relationships/slide" Target="slides/slide3.xml" />
  <Relationship Id="rId6" Type="http://schemas.openxmlformats.org/officeDocument/2006/relationships/slide" Target="slides/slide4.xml" />
  <Relationship Id="rId7" Type="http://schemas.openxmlformats.org/officeDocument/2006/relationships/slide" Target="slides/slide5.xml" />
  <Relationship Id="rId8" Type="http://schemas.openxmlformats.org/officeDocument/2006/relationships/slide" Target="slides/slide6.xml" />
  <Relationship Id="rId9" Type="http://schemas.openxmlformats.org/officeDocument/2006/relationships/slide" Target="slides/slide7.xml" />
  <Relationship Id="rId10" Type="http://schemas.openxmlformats.org/officeDocument/2006/relationships/slide" Target="slides/slide8.xml" />
  <Relationship Id="rId11" Type="http://schemas.openxmlformats.org/officeDocument/2006/relationships/slide" Target="slides/slide9.xml" />
  <Relationship Id="rId12" Type="http://schemas.openxmlformats.org/officeDocument/2006/relationships/slide" Target="slides/slide10.xml" />
  <Relationship Id="rId13" Type="http://schemas.openxmlformats.org/officeDocument/2006/relationships/slide" Target="slides/slide11.xml" />
  <Relationship Id="rId14" Type="http://schemas.openxmlformats.org/officeDocument/2006/relationships/slide" Target="slides/slide12.xml" />
  <Relationship Id="rId15" Type="http://schemas.openxmlformats.org/officeDocument/2006/relationships/slide" Target="slides/slide13.xml" />
  <Relationship Id="rId16" Type="http://schemas.openxmlformats.org/officeDocument/2006/relationships/slide" Target="slides/slide14.xml" />
  <Relationship Id="rId17" Type="http://schemas.openxmlformats.org/officeDocument/2006/relationships/slide" Target="slides/slide15.xml" />
  <Relationship Id="rId18" Type="http://schemas.openxmlformats.org/officeDocument/2006/relationships/slide" Target="slides/slide16.xml" />
  <Relationship Id="rId19" Type="http://schemas.openxmlformats.org/officeDocument/2006/relationships/slide" Target="slides/slide17.xml" />
  <Relationship Id="rId20" Type="http://schemas.openxmlformats.org/officeDocument/2006/relationships/slide" Target="slides/slide18.xml" />
  <Relationship Id="rId21" Type="http://schemas.openxmlformats.org/officeDocument/2006/relationships/slide" Target="slides/slide19.xml" />
  <Relationship Id="rId22" Type="http://schemas.openxmlformats.org/officeDocument/2006/relationships/slide" Target="slides/slide20.xml" />
  <Relationship Id="rId26" Type="http://schemas.openxmlformats.org/officeDocument/2006/relationships/viewProps" Target="viewProps.xml" />
  <Relationship Id="rId25" Type="http://schemas.openxmlformats.org/officeDocument/2006/relationships/presProps" Target="presProps.xml" />
  <Relationship Id="rId2" Type="http://schemas.openxmlformats.org/officeDocument/2006/relationships/slideMaster" Target="slideMasters/slideMaster2.xml" />
  <Relationship Id="rId1" Type="http://schemas.openxmlformats.org/officeDocument/2006/relationships/slideMaster" Target="slideMasters/slideMaster1.xml" />
  <Relationship Id="rId24" Type="http://schemas.openxmlformats.org/officeDocument/2006/relationships/handoutMaster" Target="handoutMasters/handoutMaster1.xml" />
  <Relationship Id="rId23" Type="http://schemas.openxmlformats.org/officeDocument/2006/relationships/notesMaster" Target="notesMasters/notesMaster1.xml" />
  <Relationship Id="rId28" Type="http://schemas.openxmlformats.org/officeDocument/2006/relationships/tableStyles" Target="tableStyles.xml" />
  <Relationship Id="rId27" Type="http://schemas.openxmlformats.org/officeDocument/2006/relationships/theme" Target="theme/theme1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4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49183-E9F9-4578-BF5F-4CFBAD1DD42C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6527-8487-4226-9D47-B89CBB7D51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03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F0480-8E6A-4818-8D48-97C8D8B5D6C8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8EE06-3B8D-4E81-93EF-B3D9414D1A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4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539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2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93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0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83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691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4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29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58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77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0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496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5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144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506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0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32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579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46162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jpeg" />
  <Relationship Id="rId1" Type="http://schemas.openxmlformats.org/officeDocument/2006/relationships/slideMaster" Target="../slideMasters/slideMaster2.xml" />
</Relationships>
</file>

<file path=ppt/slideLayouts/_rels/slideLayout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jpeg" />
  <Relationship Id="rId1" Type="http://schemas.openxmlformats.org/officeDocument/2006/relationships/slideMaster" Target="../slideMasters/slideMaster2.xml" />
</Relationships>
</file>

<file path=ppt/slideLayouts/_rels/slideLayout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jpeg" />
  <Relationship Id="rId1" Type="http://schemas.openxmlformats.org/officeDocument/2006/relationships/slideMaster" Target="../slideMasters/slideMaster2.xml" />
</Relationships>
</file>

<file path=ppt/slideLayouts/_rels/slideLayout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9.jpeg" />
  <Relationship Id="rId1" Type="http://schemas.openxmlformats.org/officeDocument/2006/relationships/slideMaster" Target="../slideMasters/slideMaster2.xml" />
</Relationships>
</file>

<file path=ppt/slideLayouts/_rels/slideLayout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0.jpeg" />
  <Relationship Id="rId1" Type="http://schemas.openxmlformats.org/officeDocument/2006/relationships/slideMaster" Target="../slideMasters/slideMaster2.xml" />
</Relationships>
</file>

<file path=ppt/slideLayouts/_rels/slideLayout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1.jpeg" />
  <Relationship Id="rId1" Type="http://schemas.openxmlformats.org/officeDocument/2006/relationships/slideMaster" Target="../slideMasters/slideMaster2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7600" y="1922400"/>
            <a:ext cx="5090400" cy="4608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04800" y="2264400"/>
            <a:ext cx="5090400" cy="309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fr-LU" sz="1400" kern="1200" dirty="0">
                <a:solidFill>
                  <a:srgbClr val="75747D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51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7600" y="1418400"/>
            <a:ext cx="7218000" cy="49176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1">
                <a:solidFill>
                  <a:srgbClr val="003D50"/>
                </a:solidFill>
                <a:latin typeface="Calibri Light" panose="020F0302020204030204" pitchFamily="34" charset="0"/>
              </a:defRPr>
            </a:lvl1pPr>
            <a:lvl2pPr marL="0" indent="0" algn="l">
              <a:spcBef>
                <a:spcPts val="600"/>
              </a:spcBef>
              <a:buClr>
                <a:srgbClr val="00B1B0"/>
              </a:buClr>
              <a:buSzPct val="115000"/>
              <a:buFont typeface="Wingdings" pitchFamily="2" charset="2"/>
              <a:buNone/>
              <a:defRPr sz="1100">
                <a:solidFill>
                  <a:srgbClr val="636467"/>
                </a:solidFill>
              </a:defRPr>
            </a:lvl2pPr>
            <a:lvl3pPr marL="914400" indent="0" algn="l">
              <a:buClr>
                <a:srgbClr val="00B1B0"/>
              </a:buClr>
              <a:buSzPct val="115000"/>
              <a:buFont typeface="Courier New" pitchFamily="49" charset="0"/>
              <a:buNone/>
              <a:defRPr sz="1800">
                <a:solidFill>
                  <a:srgbClr val="636467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LEVEL 1</a:t>
            </a:r>
            <a:endParaRPr lang="en-GB" sz="1400" dirty="0" smtClean="0">
              <a:solidFill>
                <a:srgbClr val="003D50"/>
              </a:solidFill>
              <a:latin typeface="Calibri Light" panose="020F0302020204030204" pitchFamily="34" charset="0"/>
            </a:endParaRPr>
          </a:p>
          <a:p>
            <a:endParaRPr lang="en-GB" sz="14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GB" sz="1400" dirty="0" err="1" smtClean="0">
                <a:solidFill>
                  <a:srgbClr val="75747D"/>
                </a:solidFill>
                <a:latin typeface="Calibri Light" panose="020F0302020204030204" pitchFamily="34" charset="0"/>
              </a:rPr>
              <a:t>texte</a:t>
            </a:r>
            <a:endParaRPr lang="en-GB" sz="14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fr-FR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4786312"/>
            <a:ext cx="9144000" cy="3571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lang="ja-JP" altLang="en-US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86BF6-322E-4E81-9349-58726DD47689}" type="slidenum">
              <a:rPr lang="en-GB" smtClean="0"/>
              <a:pPr>
                <a:defRPr/>
              </a:pPr>
              <a:t>‹#›</a:t>
            </a:fld>
            <a:endParaRPr lang="en-GB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97600" y="698400"/>
            <a:ext cx="7218000" cy="61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3646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2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7600" y="698400"/>
            <a:ext cx="7218000" cy="423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LU" sz="140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0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7600" y="698400"/>
            <a:ext cx="7218000" cy="4230000"/>
          </a:xfrm>
          <a:prstGeom prst="rect">
            <a:avLst/>
          </a:prstGeom>
        </p:spPr>
        <p:txBody>
          <a:bodyPr numCol="2">
            <a:normAutofit/>
          </a:bodyPr>
          <a:lstStyle>
            <a:lvl1pPr marL="0" indent="0" algn="l">
              <a:buNone/>
              <a:defRPr lang="en-GB" sz="1400" b="0" smtClean="0">
                <a:solidFill>
                  <a:srgbClr val="003D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80000"/>
              </a:lnSpc>
              <a:buSzPct val="110000"/>
            </a:pPr>
            <a:r>
              <a:rPr lang="en-GB" sz="1200" b="1" dirty="0" smtClean="0">
                <a:solidFill>
                  <a:srgbClr val="003D50"/>
                </a:solidFill>
                <a:latin typeface="+mj-lt"/>
              </a:rPr>
              <a:t>Title</a:t>
            </a:r>
          </a:p>
          <a:p>
            <a:pPr>
              <a:lnSpc>
                <a:spcPct val="80000"/>
              </a:lnSpc>
              <a:buSzPct val="110000"/>
              <a:tabLst>
                <a:tab pos="3051175" algn="l"/>
              </a:tabLst>
            </a:pPr>
            <a:endParaRPr lang="en-GB" sz="11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SzPct val="110000"/>
              <a:tabLst>
                <a:tab pos="3051175" algn="l"/>
              </a:tabLst>
            </a:pPr>
            <a:r>
              <a:rPr lang="en-GB" sz="1100" dirty="0" smtClean="0">
                <a:solidFill>
                  <a:srgbClr val="75747D"/>
                </a:solidFill>
                <a:latin typeface="Calibri Light" panose="020F0302020204030204" pitchFamily="34" charset="0"/>
              </a:rPr>
              <a:t>TEXT</a:t>
            </a:r>
          </a:p>
          <a:p>
            <a:pPr>
              <a:lnSpc>
                <a:spcPct val="80000"/>
              </a:lnSpc>
              <a:buSzPct val="110000"/>
            </a:pPr>
            <a:endParaRPr lang="en-GB" sz="11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SzPct val="110000"/>
            </a:pPr>
            <a:r>
              <a:rPr lang="en-GB" sz="1200" b="1" dirty="0" smtClean="0">
                <a:solidFill>
                  <a:srgbClr val="003D50"/>
                </a:solidFill>
                <a:latin typeface="+mj-lt"/>
              </a:rPr>
              <a:t>Title</a:t>
            </a:r>
          </a:p>
          <a:p>
            <a:pPr>
              <a:lnSpc>
                <a:spcPct val="80000"/>
              </a:lnSpc>
              <a:buSzPct val="110000"/>
            </a:pPr>
            <a:endParaRPr lang="en-GB" sz="11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SzPct val="110000"/>
              <a:tabLst>
                <a:tab pos="3051175" algn="l"/>
              </a:tabLst>
            </a:pPr>
            <a:r>
              <a:rPr lang="en-GB" sz="1100" dirty="0" smtClean="0">
                <a:solidFill>
                  <a:srgbClr val="75747D"/>
                </a:solidFill>
                <a:latin typeface="Calibri Light" panose="020F0302020204030204" pitchFamily="34" charset="0"/>
              </a:rPr>
              <a:t>TEXT</a:t>
            </a:r>
          </a:p>
          <a:p>
            <a:pPr>
              <a:lnSpc>
                <a:spcPct val="80000"/>
              </a:lnSpc>
              <a:buSzPct val="110000"/>
            </a:pPr>
            <a:endParaRPr lang="fr-LU" sz="11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pPr>
              <a:lnSpc>
                <a:spcPct val="80000"/>
              </a:lnSpc>
              <a:buSzPct val="110000"/>
            </a:pPr>
            <a:endParaRPr lang="fr-LU" sz="11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0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2000" y="774000"/>
            <a:ext cx="774000" cy="1173600"/>
          </a:xfrm>
        </p:spPr>
        <p:txBody>
          <a:bodyPr/>
          <a:lstStyle/>
          <a:p>
            <a:endParaRPr lang="fr-LU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430000" y="1425600"/>
            <a:ext cx="2282400" cy="930126"/>
          </a:xfrm>
        </p:spPr>
        <p:txBody>
          <a:bodyPr/>
          <a:lstStyle>
            <a:lvl1pPr eaLnBrk="1" hangingPunct="1">
              <a:buClr>
                <a:srgbClr val="00B1B0"/>
              </a:buClr>
              <a:defRPr lang="fr-LU" altLang="en-US" sz="1800" b="0">
                <a:solidFill>
                  <a:srgbClr val="7F7B82"/>
                </a:solidFill>
                <a:latin typeface="+mn-lt"/>
              </a:defRPr>
            </a:lvl1pPr>
          </a:lstStyle>
          <a:p>
            <a:pPr eaLnBrk="1" hangingPunct="1">
              <a:buClr>
                <a:srgbClr val="00B1B0"/>
              </a:buClr>
              <a:defRPr/>
            </a:pPr>
            <a:r>
              <a:rPr lang="fr-LU" altLang="en-US" sz="900" b="1" dirty="0" smtClean="0">
                <a:solidFill>
                  <a:srgbClr val="7F7B82"/>
                </a:solidFill>
                <a:latin typeface="+mj-lt"/>
              </a:rPr>
              <a:t>Prénom Nom</a:t>
            </a:r>
          </a:p>
          <a:p>
            <a:pPr eaLnBrk="1" hangingPunct="1">
              <a:buClr>
                <a:srgbClr val="00B1B0"/>
              </a:buClr>
              <a:defRPr/>
            </a:pPr>
            <a:r>
              <a:rPr lang="fr-LU" altLang="en-US" sz="900" b="1" dirty="0" smtClean="0">
                <a:solidFill>
                  <a:srgbClr val="7F7B82"/>
                </a:solidFill>
                <a:latin typeface="+mj-lt"/>
              </a:rPr>
              <a:t>Titre</a:t>
            </a:r>
          </a:p>
          <a:p>
            <a:pPr eaLnBrk="1" hangingPunct="1">
              <a:buClr>
                <a:srgbClr val="00B1B0"/>
              </a:buClr>
              <a:defRPr/>
            </a:pPr>
            <a:endParaRPr lang="fr-LU" altLang="en-US" sz="900" dirty="0" smtClean="0">
              <a:solidFill>
                <a:srgbClr val="7F7B82"/>
              </a:solidFill>
              <a:latin typeface="Calibri Light" panose="020F0302020204030204" pitchFamily="34" charset="0"/>
            </a:endParaRPr>
          </a:p>
          <a:p>
            <a:pPr eaLnBrk="1" hangingPunct="1">
              <a:buClr>
                <a:srgbClr val="00B1B0"/>
              </a:buClr>
              <a:defRPr/>
            </a:pPr>
            <a:r>
              <a:rPr lang="fr-LU" altLang="en-US" sz="900" dirty="0" smtClean="0">
                <a:solidFill>
                  <a:srgbClr val="7F7B82"/>
                </a:solidFill>
                <a:latin typeface="Calibri Light" panose="020F0302020204030204" pitchFamily="34" charset="0"/>
              </a:rPr>
              <a:t>email@ehp.lu</a:t>
            </a:r>
          </a:p>
          <a:p>
            <a:pPr eaLnBrk="1" hangingPunct="1">
              <a:buClr>
                <a:srgbClr val="00B1B0"/>
              </a:buClr>
              <a:defRPr/>
            </a:pPr>
            <a:r>
              <a:rPr lang="fr-LU" altLang="en-US" sz="900" dirty="0" smtClean="0">
                <a:solidFill>
                  <a:srgbClr val="7F7B82"/>
                </a:solidFill>
                <a:latin typeface="Calibri Light" panose="020F0302020204030204" pitchFamily="34" charset="0"/>
              </a:rPr>
              <a:t>Tel: +000000000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94800" y="2570400"/>
            <a:ext cx="7117200" cy="2350800"/>
          </a:xfrm>
        </p:spPr>
        <p:txBody>
          <a:bodyPr/>
          <a:lstStyle/>
          <a:p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388372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97600" y="698400"/>
            <a:ext cx="7218000" cy="423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LU" sz="140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54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08/05/2017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3159F1A-77E3-40F7-B941-4062D11AC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3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636467"/>
                </a:solidFill>
              </a:defRPr>
            </a:lvl2pPr>
            <a:lvl3pPr>
              <a:defRPr sz="2000">
                <a:solidFill>
                  <a:srgbClr val="636467"/>
                </a:solidFill>
              </a:defRPr>
            </a:lvl3pPr>
            <a:lvl4pPr>
              <a:defRPr sz="2000">
                <a:solidFill>
                  <a:srgbClr val="636467"/>
                </a:solidFill>
              </a:defRPr>
            </a:lvl4pPr>
            <a:lvl5pPr>
              <a:defRPr sz="2000">
                <a:solidFill>
                  <a:srgbClr val="63646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pic>
        <p:nvPicPr>
          <p:cNvPr id="5122" name="Picture 2" descr="\\fujinasqr802\WIP MARKETING\SUPPORTS PSD\2015\151127 Soirée de Noel\Brand - Confidential\Powerpoint\Slide-picture5-1706x563-2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0" y="2570400"/>
            <a:ext cx="7120705" cy="23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33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636467"/>
                </a:solidFill>
              </a:defRPr>
            </a:lvl2pPr>
            <a:lvl3pPr>
              <a:defRPr sz="2000">
                <a:solidFill>
                  <a:srgbClr val="636467"/>
                </a:solidFill>
              </a:defRPr>
            </a:lvl3pPr>
            <a:lvl4pPr>
              <a:defRPr sz="2000">
                <a:solidFill>
                  <a:srgbClr val="636467"/>
                </a:solidFill>
              </a:defRPr>
            </a:lvl4pPr>
            <a:lvl5pPr>
              <a:defRPr sz="2000">
                <a:solidFill>
                  <a:srgbClr val="63646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pic>
        <p:nvPicPr>
          <p:cNvPr id="4098" name="Picture 2" descr="\\fujinasqr802\WIP MARKETING\SUPPORTS PSD\2015\151127 Soirée de Noel\Brand - Confidential\Powerpoint\Slide-picture4-1706x563-2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0" y="2570400"/>
            <a:ext cx="7120705" cy="23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4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636467"/>
                </a:solidFill>
              </a:defRPr>
            </a:lvl2pPr>
            <a:lvl3pPr>
              <a:defRPr sz="2000">
                <a:solidFill>
                  <a:srgbClr val="636467"/>
                </a:solidFill>
              </a:defRPr>
            </a:lvl3pPr>
            <a:lvl4pPr>
              <a:defRPr sz="2000">
                <a:solidFill>
                  <a:srgbClr val="636467"/>
                </a:solidFill>
              </a:defRPr>
            </a:lvl4pPr>
            <a:lvl5pPr>
              <a:defRPr sz="2000">
                <a:solidFill>
                  <a:srgbClr val="63646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pic>
        <p:nvPicPr>
          <p:cNvPr id="3074" name="Picture 2" descr="\\fujinasqr802\WIP MARKETING\SUPPORTS PSD\2015\151127 Soirée de Noel\Brand - Confidential\Powerpoint\Slide-picture3-1706x563-2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0" y="2570400"/>
            <a:ext cx="7120705" cy="23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25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636467"/>
                </a:solidFill>
              </a:defRPr>
            </a:lvl2pPr>
            <a:lvl3pPr>
              <a:defRPr sz="2000">
                <a:solidFill>
                  <a:srgbClr val="636467"/>
                </a:solidFill>
              </a:defRPr>
            </a:lvl3pPr>
            <a:lvl4pPr>
              <a:defRPr sz="2000">
                <a:solidFill>
                  <a:srgbClr val="636467"/>
                </a:solidFill>
              </a:defRPr>
            </a:lvl4pPr>
            <a:lvl5pPr>
              <a:defRPr sz="2000">
                <a:solidFill>
                  <a:srgbClr val="63646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pic>
        <p:nvPicPr>
          <p:cNvPr id="2050" name="Picture 2" descr="\\fujinasqr802\WIP MARKETING\SUPPORTS PSD\2015\151127 Soirée de Noel\Brand - Confidential\Powerpoint\Slide-picture2-1706x563-2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0" y="2570400"/>
            <a:ext cx="7120705" cy="23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5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636467"/>
                </a:solidFill>
              </a:defRPr>
            </a:lvl2pPr>
            <a:lvl3pPr>
              <a:defRPr sz="2000">
                <a:solidFill>
                  <a:srgbClr val="636467"/>
                </a:solidFill>
              </a:defRPr>
            </a:lvl3pPr>
            <a:lvl4pPr>
              <a:defRPr sz="2000">
                <a:solidFill>
                  <a:srgbClr val="636467"/>
                </a:solidFill>
              </a:defRPr>
            </a:lvl4pPr>
            <a:lvl5pPr>
              <a:defRPr sz="2000">
                <a:solidFill>
                  <a:srgbClr val="63646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pic>
        <p:nvPicPr>
          <p:cNvPr id="1027" name="Picture 3" descr="\\fujinasqr802\WIP MARKETING\SUPPORTS PSD\2015\151127 Soirée de Noel\Brand - Confidential\Powerpoint\Slide-picture6-1706x563-2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0" y="2570400"/>
            <a:ext cx="7123382" cy="23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6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>
            <a:lvl1pPr marL="0" indent="0" algn="l">
              <a:buFont typeface="+mj-lt"/>
              <a:buNone/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>
              <a:defRPr sz="2000">
                <a:solidFill>
                  <a:srgbClr val="636467"/>
                </a:solidFill>
              </a:defRPr>
            </a:lvl2pPr>
            <a:lvl3pPr>
              <a:defRPr sz="2000">
                <a:solidFill>
                  <a:srgbClr val="636467"/>
                </a:solidFill>
              </a:defRPr>
            </a:lvl3pPr>
            <a:lvl4pPr>
              <a:defRPr sz="2000">
                <a:solidFill>
                  <a:srgbClr val="636467"/>
                </a:solidFill>
              </a:defRPr>
            </a:lvl4pPr>
            <a:lvl5pPr>
              <a:defRPr sz="2000">
                <a:solidFill>
                  <a:srgbClr val="63646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pic>
        <p:nvPicPr>
          <p:cNvPr id="1026" name="Picture 2" descr="\\fujinasqr802\WIP MARKETING\SUPPORTS PSD\2015\151127 Soirée de Noel\Brand - Confidential\Powerpoint\Slide-picture1-1706x563-2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0" y="2570400"/>
            <a:ext cx="7120704" cy="23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78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>
                <a:solidFill>
                  <a:srgbClr val="636467"/>
                </a:solidFill>
                <a:latin typeface="Calibri Light" panose="020F0302020204030204" pitchFamily="34" charset="0"/>
              </a:defRPr>
            </a:lvl1pPr>
            <a:lvl2pPr marL="522900" indent="-342900" algn="l">
              <a:spcBef>
                <a:spcPts val="600"/>
              </a:spcBef>
              <a:buClr>
                <a:srgbClr val="00B1B0"/>
              </a:buClr>
              <a:buSzPct val="115000"/>
              <a:buFont typeface="Wingdings" pitchFamily="2" charset="2"/>
              <a:buChar char="§"/>
              <a:defRPr sz="1800">
                <a:solidFill>
                  <a:srgbClr val="636467"/>
                </a:solidFill>
              </a:defRPr>
            </a:lvl2pPr>
            <a:lvl3pPr marL="1257300" indent="-342900" algn="l">
              <a:buClr>
                <a:srgbClr val="00B1B0"/>
              </a:buClr>
              <a:buSzPct val="115000"/>
              <a:buFont typeface="Courier New" pitchFamily="49" charset="0"/>
              <a:buChar char="-"/>
              <a:defRPr sz="1800">
                <a:solidFill>
                  <a:srgbClr val="636467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endParaRPr lang="fr-FR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0" y="4786312"/>
            <a:ext cx="9144000" cy="3571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lang="ja-JP" altLang="en-US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86BF6-322E-4E81-9349-58726DD47689}" type="slidenum">
              <a:rPr lang="en-GB" smtClean="0"/>
              <a:pPr>
                <a:defRPr/>
              </a:pPr>
              <a:t>‹#›</a:t>
            </a:fld>
            <a:endParaRPr lang="en-GB" altLang="ja-JP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94800" y="2570400"/>
            <a:ext cx="7117200" cy="2350800"/>
          </a:xfrm>
        </p:spPr>
        <p:txBody>
          <a:bodyPr/>
          <a:lstStyle/>
          <a:p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9487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7600" y="698400"/>
            <a:ext cx="7218000" cy="4230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LU" sz="1600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Title :</a:t>
            </a:r>
          </a:p>
          <a:p>
            <a:endParaRPr lang="en-GB" sz="14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r>
              <a:rPr lang="en-GB" sz="14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• Bullet</a:t>
            </a:r>
          </a:p>
          <a:p>
            <a:r>
              <a:rPr lang="en-GB" sz="14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• Bullet</a:t>
            </a:r>
          </a:p>
          <a:p>
            <a:r>
              <a:rPr lang="en-GB" sz="14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• Bullet</a:t>
            </a:r>
          </a:p>
          <a:p>
            <a:r>
              <a:rPr lang="en-GB" sz="14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• Bullet</a:t>
            </a:r>
          </a:p>
          <a:p>
            <a:endParaRPr lang="en-GB" sz="1400" dirty="0" smtClean="0">
              <a:solidFill>
                <a:srgbClr val="003D50"/>
              </a:solidFill>
              <a:latin typeface="Calibri Light" panose="020F0302020204030204" pitchFamily="34" charset="0"/>
            </a:endParaRPr>
          </a:p>
          <a:p>
            <a:r>
              <a:rPr lang="en-GB" sz="1600" dirty="0" smtClean="0">
                <a:solidFill>
                  <a:srgbClr val="003D50"/>
                </a:solidFill>
                <a:latin typeface="Calibri Light" panose="020F0302020204030204" pitchFamily="34" charset="0"/>
              </a:rPr>
              <a:t>Title :</a:t>
            </a:r>
          </a:p>
          <a:p>
            <a:pPr algn="just"/>
            <a:r>
              <a:rPr lang="en-GB" sz="1400" dirty="0" err="1" smtClean="0">
                <a:solidFill>
                  <a:srgbClr val="75747D"/>
                </a:solidFill>
                <a:latin typeface="Calibri Light" panose="020F0302020204030204" pitchFamily="34" charset="0"/>
              </a:rPr>
              <a:t>Texte</a:t>
            </a:r>
            <a:endParaRPr lang="en-GB" sz="1400" dirty="0" smtClean="0">
              <a:solidFill>
                <a:srgbClr val="75747D"/>
              </a:solidFill>
              <a:latin typeface="Calibri Light" panose="020F0302020204030204" pitchFamily="34" charset="0"/>
            </a:endParaRPr>
          </a:p>
          <a:p>
            <a:endParaRPr lang="en-GB" sz="1600" dirty="0" smtClean="0">
              <a:solidFill>
                <a:srgbClr val="003D50"/>
              </a:solidFill>
              <a:latin typeface="Calibri Light" panose="020F0302020204030204" pitchFamily="34" charset="0"/>
            </a:endParaRPr>
          </a:p>
          <a:p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2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jpg" />
  <Relationship Id="rId2" Type="http://schemas.openxmlformats.org/officeDocument/2006/relationships/theme" Target="../theme/theme1.xml" />
  <Relationship Id="rId1" Type="http://schemas.openxmlformats.org/officeDocument/2006/relationships/slideLayout" Target="../slideLayouts/slideLayout1.xml" />
  <Relationship Id="rId5" Type="http://schemas.openxmlformats.org/officeDocument/2006/relationships/image" Target="../media/image3.gif" />
  <Relationship Id="rId4" Type="http://schemas.openxmlformats.org/officeDocument/2006/relationships/image" Target="../media/image2.jpeg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9.xml" />
  <Relationship Id="rId13" Type="http://schemas.openxmlformats.org/officeDocument/2006/relationships/slideLayout" Target="../slideLayouts/slideLayout14.xml" />
  <Relationship Id="rId3" Type="http://schemas.openxmlformats.org/officeDocument/2006/relationships/slideLayout" Target="../slideLayouts/slideLayout4.xml" />
  <Relationship Id="rId7" Type="http://schemas.openxmlformats.org/officeDocument/2006/relationships/slideLayout" Target="../slideLayouts/slideLayout8.xml" />
  <Relationship Id="rId12" Type="http://schemas.openxmlformats.org/officeDocument/2006/relationships/slideLayout" Target="../slideLayouts/slideLayout13.xml" />
  <Relationship Id="rId17" Type="http://schemas.openxmlformats.org/officeDocument/2006/relationships/image" Target="../media/image5.jpeg" />
  <Relationship Id="rId2" Type="http://schemas.openxmlformats.org/officeDocument/2006/relationships/slideLayout" Target="../slideLayouts/slideLayout3.xml" />
  <Relationship Id="rId16" Type="http://schemas.openxmlformats.org/officeDocument/2006/relationships/image" Target="../media/image4.png" />
  <Relationship Id="rId1" Type="http://schemas.openxmlformats.org/officeDocument/2006/relationships/slideLayout" Target="../slideLayouts/slideLayout2.xml" />
  <Relationship Id="rId6" Type="http://schemas.openxmlformats.org/officeDocument/2006/relationships/slideLayout" Target="../slideLayouts/slideLayout7.xml" />
  <Relationship Id="rId11" Type="http://schemas.openxmlformats.org/officeDocument/2006/relationships/slideLayout" Target="../slideLayouts/slideLayout12.xml" />
  <Relationship Id="rId5" Type="http://schemas.openxmlformats.org/officeDocument/2006/relationships/slideLayout" Target="../slideLayouts/slideLayout6.xml" />
  <Relationship Id="rId15" Type="http://schemas.openxmlformats.org/officeDocument/2006/relationships/theme" Target="../theme/theme2.xml" />
  <Relationship Id="rId10" Type="http://schemas.openxmlformats.org/officeDocument/2006/relationships/slideLayout" Target="../slideLayouts/slideLayout11.xml" />
  <Relationship Id="rId4" Type="http://schemas.openxmlformats.org/officeDocument/2006/relationships/slideLayout" Target="../slideLayouts/slideLayout5.xml" />
  <Relationship Id="rId9" Type="http://schemas.openxmlformats.org/officeDocument/2006/relationships/slideLayout" Target="../slideLayouts/slideLayout10.xml" />
  <Relationship Id="rId14" Type="http://schemas.openxmlformats.org/officeDocument/2006/relationships/slideLayout" Target="../slideLayouts/slideLayout15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8629" y="236540"/>
            <a:ext cx="8285163" cy="46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76" y="2577689"/>
            <a:ext cx="6910889" cy="20861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9" y="843559"/>
            <a:ext cx="1712913" cy="6545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54" y="483518"/>
            <a:ext cx="1030584" cy="5915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6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32431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BE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356400" y="194400"/>
            <a:ext cx="360000" cy="3571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lang="ja-JP" altLang="en-US" sz="1600" kern="1200">
                <a:solidFill>
                  <a:schemeClr val="bg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85D86BF6-322E-4E81-9349-58726DD47689}" type="slidenum">
              <a:rPr lang="en-GB" sz="1000" smtClean="0">
                <a:solidFill>
                  <a:schemeClr val="tx1"/>
                </a:solidFill>
                <a:latin typeface="Calibri Light" panose="020F0302020204030204" pitchFamily="34" charset="0"/>
              </a:rPr>
              <a:pPr algn="l">
                <a:defRPr/>
              </a:pPr>
              <a:t>‹#›</a:t>
            </a:fld>
            <a:endParaRPr lang="en-GB" altLang="ja-JP" sz="10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54" y="87474"/>
            <a:ext cx="2664296" cy="327123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476000" y="194400"/>
            <a:ext cx="7218000" cy="39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504800" y="712800"/>
            <a:ext cx="7210800" cy="92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LU" dirty="0" smtClean="0">
                <a:solidFill>
                  <a:srgbClr val="75747D"/>
                </a:solidFill>
                <a:latin typeface="Calibri Light" panose="020F0302020204030204" pitchFamily="34" charset="0"/>
              </a:rPr>
              <a:t>Click to </a:t>
            </a:r>
            <a:r>
              <a:rPr lang="fr-LU" dirty="0" err="1" smtClean="0">
                <a:solidFill>
                  <a:srgbClr val="75747D"/>
                </a:solidFill>
                <a:latin typeface="Calibri Light" panose="020F0302020204030204" pitchFamily="34" charset="0"/>
              </a:rPr>
              <a:t>edit</a:t>
            </a:r>
            <a:r>
              <a:rPr lang="fr-LU" dirty="0" smtClean="0">
                <a:solidFill>
                  <a:srgbClr val="75747D"/>
                </a:solidFill>
                <a:latin typeface="Calibri Light" panose="020F0302020204030204" pitchFamily="34" charset="0"/>
              </a:rPr>
              <a:t> Master style</a:t>
            </a:r>
            <a:endParaRPr lang="en-GB" dirty="0">
              <a:solidFill>
                <a:srgbClr val="75747D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95934" y="575147"/>
            <a:ext cx="711706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5" y="4847889"/>
            <a:ext cx="1046536" cy="6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9" r:id="rId8"/>
    <p:sldLayoutId id="2147483685" r:id="rId9"/>
    <p:sldLayoutId id="2147483688" r:id="rId10"/>
    <p:sldLayoutId id="2147483690" r:id="rId11"/>
    <p:sldLayoutId id="2147483691" r:id="rId12"/>
    <p:sldLayoutId id="2147483687" r:id="rId13"/>
    <p:sldLayoutId id="214748369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algn="l" defTabSz="914400" rtl="0" eaLnBrk="1" latinLnBrk="0" hangingPunct="1">
        <a:spcBef>
          <a:spcPct val="0"/>
        </a:spcBef>
        <a:buNone/>
        <a:defRPr lang="fr-LU" sz="2000" kern="1200" dirty="0">
          <a:solidFill>
            <a:srgbClr val="003D50"/>
          </a:solidFill>
          <a:latin typeface="Calibri Light" panose="020F0302020204030204" pitchFamily="34" charset="0"/>
          <a:ea typeface="+mn-ea"/>
          <a:cs typeface="+mn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lang="en-US" sz="1800" kern="1200" baseline="0" dirty="0" smtClean="0">
          <a:solidFill>
            <a:srgbClr val="4D4D4D"/>
          </a:solidFill>
          <a:latin typeface="Calibri" pitchFamily="34" charset="0"/>
          <a:ea typeface="ＭＳ Ｐゴシック" pitchFamily="34" charset="-128"/>
          <a:cs typeface="+mn-cs"/>
        </a:defRPr>
      </a:lvl1pPr>
      <a:lvl2pPr marL="914400" marR="0" indent="-4572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+mj-lt"/>
        <a:buAutoNum type="arabicPeriod"/>
        <a:tabLst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2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15.xml" />
</Relationships>
</file>

<file path=ppt/slides/_rels/slide1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15.xml" />
</Relationships>
</file>

<file path=ppt/slides/_rels/slide1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15.xml" />
</Relationships>
</file>

<file path=ppt/slides/_rels/slide1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15.xml" />
</Relationships>
</file>

<file path=ppt/slides/_rels/slide1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15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15.xml" />
</Relationships>
</file>

<file path=ppt/slides/_rels/slide1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15.xml" />
</Relationships>
</file>

<file path=ppt/slides/_rels/slide1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15.xm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15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15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5.xml" />
</Relationships>
</file>

<file path=ppt/slides/_rels/slide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gif" /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15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15.xml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15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15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15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15.xml" />
</Relationships>
</file>

<file path=ppt/slides/_rels/slide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15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15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600" y="1563638"/>
            <a:ext cx="6962832" cy="792088"/>
          </a:xfrm>
        </p:spPr>
        <p:txBody>
          <a:bodyPr>
            <a:normAutofit fontScale="90000"/>
          </a:bodyPr>
          <a:lstStyle/>
          <a:p>
            <a:r>
              <a:rPr lang="fr-LU" dirty="0" smtClean="0"/>
              <a:t>Les nouvelles actions des minoritaires à la suite de la  réforme du droit des sociétés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LU" dirty="0" smtClean="0"/>
              <a:t>10 mai 2017      par Me Philippe Hoss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9196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8" y="1131591"/>
            <a:ext cx="7396352" cy="295232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LU" sz="1400" dirty="0">
                <a:latin typeface="Calibri Light" panose="020F0302020204030204" pitchFamily="34" charset="0"/>
              </a:rPr>
              <a:t>1.1. Seuil minimum (</a:t>
            </a:r>
            <a:r>
              <a:rPr lang="fr-LU" sz="1400" i="1" dirty="0">
                <a:latin typeface="Calibri Light" panose="020F0302020204030204" pitchFamily="34" charset="0"/>
              </a:rPr>
              <a:t>suite</a:t>
            </a:r>
            <a:r>
              <a:rPr lang="fr-LU" sz="1400" dirty="0" smtClean="0">
                <a:latin typeface="Calibri Light" panose="020F0302020204030204" pitchFamily="34" charset="0"/>
              </a:rPr>
              <a:t>)</a:t>
            </a:r>
          </a:p>
          <a:p>
            <a:pPr>
              <a:defRPr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Numérateur</a:t>
            </a:r>
            <a:r>
              <a:rPr lang="fr-LU" sz="1400" dirty="0">
                <a:latin typeface="Calibri Light" panose="020F0302020204030204" pitchFamily="34" charset="0"/>
              </a:rPr>
              <a:t>: nombre des actions et/ou parts bénéficiaires détenus par les personnes concernées </a:t>
            </a:r>
            <a:r>
              <a:rPr lang="fr-LU" sz="1400" u="sng" dirty="0">
                <a:latin typeface="Calibri Light" panose="020F0302020204030204" pitchFamily="34" charset="0"/>
              </a:rPr>
              <a:t>ayant le droit de </a:t>
            </a:r>
            <a:r>
              <a:rPr lang="fr-LU" sz="1400" u="sng" dirty="0" smtClean="0">
                <a:latin typeface="Calibri Light" panose="020F0302020204030204" pitchFamily="34" charset="0"/>
              </a:rPr>
              <a:t>voter </a:t>
            </a:r>
            <a:r>
              <a:rPr lang="fr-LU" sz="1400" u="sng" dirty="0">
                <a:latin typeface="Calibri Light" panose="020F0302020204030204" pitchFamily="34" charset="0"/>
              </a:rPr>
              <a:t>à cette AG</a:t>
            </a:r>
          </a:p>
          <a:p>
            <a:pPr>
              <a:defRPr/>
            </a:pPr>
            <a:endParaRPr lang="fr-LU" sz="1400" u="sng" dirty="0">
              <a:latin typeface="Calibri Light" panose="020F0302020204030204" pitchFamily="34" charset="0"/>
            </a:endParaRPr>
          </a:p>
          <a:p>
            <a:pPr marL="554038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inclut actions sans droit </a:t>
            </a:r>
            <a:r>
              <a:rPr lang="fr-LU" sz="1400">
                <a:latin typeface="Calibri Light" panose="020F0302020204030204" pitchFamily="34" charset="0"/>
              </a:rPr>
              <a:t>de </a:t>
            </a:r>
            <a:r>
              <a:rPr lang="fr-LU" sz="1400" smtClean="0">
                <a:latin typeface="Calibri Light" panose="020F0302020204030204" pitchFamily="34" charset="0"/>
              </a:rPr>
              <a:t>vote </a:t>
            </a:r>
            <a:r>
              <a:rPr lang="fr-LU" sz="1400" dirty="0">
                <a:latin typeface="Calibri Light" panose="020F0302020204030204" pitchFamily="34" charset="0"/>
              </a:rPr>
              <a:t>mais avec 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cette AG</a:t>
            </a:r>
          </a:p>
          <a:p>
            <a:pPr marL="268288"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554038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droits de vote auxquels le(s) minoritaire(s) ont renoncé</a:t>
            </a:r>
            <a:r>
              <a:rPr lang="fr-LU" sz="1400" dirty="0" smtClean="0">
                <a:latin typeface="Calibri Light" panose="020F0302020204030204" pitchFamily="34" charset="0"/>
              </a:rPr>
              <a:t>? </a:t>
            </a:r>
          </a:p>
          <a:p>
            <a:pPr marL="554038" indent="-285750">
              <a:buFont typeface="Arial" panose="020B0604020202020204" pitchFamily="34" charset="0"/>
              <a:buChar char="•"/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5778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AG de façon indifférente ou 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cette AG sur décharge</a:t>
            </a:r>
            <a:r>
              <a:rPr lang="fr-LU" sz="1400" dirty="0" smtClean="0">
                <a:latin typeface="Calibri Light" panose="020F0302020204030204" pitchFamily="34" charset="0"/>
              </a:rPr>
              <a:t>?</a:t>
            </a:r>
          </a:p>
          <a:p>
            <a:pPr marL="292100">
              <a:defRPr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 marL="5778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droits de vote suspendus par l’effet de la loi ou sur décision de l’organe de gestion</a:t>
            </a:r>
          </a:p>
          <a:p>
            <a:pPr marL="577850" indent="-285750">
              <a:buFont typeface="Arial" panose="020B0604020202020204" pitchFamily="34" charset="0"/>
              <a:buChar char="•"/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– les conditions d’exercice de l’action 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8" y="1131590"/>
            <a:ext cx="7210800" cy="3672408"/>
          </a:xfrm>
        </p:spPr>
        <p:txBody>
          <a:bodyPr>
            <a:normAutofit/>
          </a:bodyPr>
          <a:lstStyle/>
          <a:p>
            <a:pPr marL="166688" indent="-157163">
              <a:defRPr/>
            </a:pPr>
            <a:r>
              <a:rPr lang="fr-LU" sz="1400" dirty="0">
                <a:latin typeface="Calibri Light" panose="020F0302020204030204" pitchFamily="34" charset="0"/>
              </a:rPr>
              <a:t>1.2. Issue du vote sur la décharge</a:t>
            </a:r>
            <a:r>
              <a:rPr lang="fr-LU" sz="1400" dirty="0" smtClean="0">
                <a:latin typeface="Calibri Light" panose="020F0302020204030204" pitchFamily="34" charset="0"/>
              </a:rPr>
              <a:t>?</a:t>
            </a:r>
          </a:p>
          <a:p>
            <a:pPr marL="166688" indent="-157163">
              <a:defRPr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 marL="166688" indent="-157163"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1.3</a:t>
            </a:r>
            <a:r>
              <a:rPr lang="fr-LU" sz="1400" dirty="0">
                <a:latin typeface="Calibri Light" panose="020F0302020204030204" pitchFamily="34" charset="0"/>
              </a:rPr>
              <a:t>. Détention des actions/parts bénéficiaires </a:t>
            </a:r>
            <a:endParaRPr lang="fr-LU" sz="1400" dirty="0" smtClean="0">
              <a:latin typeface="Calibri Light" panose="020F0302020204030204" pitchFamily="34" charset="0"/>
            </a:endParaRPr>
          </a:p>
          <a:p>
            <a:pPr marL="333375" indent="156567">
              <a:buFontTx/>
              <a:buChar char="-"/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 </a:t>
            </a:r>
            <a:r>
              <a:rPr lang="fr-LU" sz="1400" dirty="0">
                <a:latin typeface="Calibri Light" panose="020F0302020204030204" pitchFamily="34" charset="0"/>
              </a:rPr>
              <a:t>à la date de l’assignation? Pas d’intérêt, pas </a:t>
            </a:r>
            <a:r>
              <a:rPr lang="fr-LU" sz="1400" dirty="0" smtClean="0">
                <a:latin typeface="Calibri Light" panose="020F0302020204030204" pitchFamily="34" charset="0"/>
              </a:rPr>
              <a:t>d’action </a:t>
            </a:r>
          </a:p>
          <a:p>
            <a:pPr marL="333375" indent="156567">
              <a:buFontTx/>
              <a:buChar char="-"/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 durant le déroulement de la procédure?	                	</a:t>
            </a:r>
          </a:p>
          <a:p>
            <a:pPr>
              <a:defRPr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1.4</a:t>
            </a:r>
            <a:r>
              <a:rPr lang="fr-LU" sz="1400" dirty="0">
                <a:latin typeface="Calibri Light" panose="020F0302020204030204" pitchFamily="34" charset="0"/>
              </a:rPr>
              <a:t>. Délai</a:t>
            </a:r>
            <a:r>
              <a:rPr lang="fr-LU" sz="1400" dirty="0" smtClean="0">
                <a:latin typeface="Calibri Light" panose="020F0302020204030204" pitchFamily="34" charset="0"/>
              </a:rPr>
              <a:t>:</a:t>
            </a:r>
          </a:p>
          <a:p>
            <a:pPr marL="182563" indent="269875">
              <a:buFont typeface="Arial" panose="020B0604020202020204" pitchFamily="34" charset="0"/>
              <a:buChar char="•"/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pas </a:t>
            </a:r>
            <a:r>
              <a:rPr lang="fr-LU" sz="1400" dirty="0">
                <a:latin typeface="Calibri Light" panose="020F0302020204030204" pitchFamily="34" charset="0"/>
              </a:rPr>
              <a:t>avant AG qui aura statué sur la </a:t>
            </a:r>
            <a:r>
              <a:rPr lang="fr-LU" sz="1400" dirty="0" smtClean="0">
                <a:latin typeface="Calibri Light" panose="020F0302020204030204" pitchFamily="34" charset="0"/>
              </a:rPr>
              <a:t>décharge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182563" indent="269875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pas plus tard que fin du délai de </a:t>
            </a:r>
            <a:r>
              <a:rPr lang="fr-LU" sz="1400" dirty="0" smtClean="0">
                <a:latin typeface="Calibri Light" panose="020F0302020204030204" pitchFamily="34" charset="0"/>
              </a:rPr>
              <a:t>prescription</a:t>
            </a:r>
          </a:p>
          <a:p>
            <a:pPr marL="182563"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7938"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1.5. Question de savoir si l’intérêt de la sociét</a:t>
            </a:r>
            <a:r>
              <a:rPr lang="fr-LU" sz="1400" dirty="0">
                <a:latin typeface="Calibri Light" panose="020F0302020204030204" pitchFamily="34" charset="0"/>
              </a:rPr>
              <a:t>é</a:t>
            </a:r>
            <a:r>
              <a:rPr lang="fr-LU" sz="1400" dirty="0" smtClean="0">
                <a:latin typeface="Calibri Light" panose="020F0302020204030204" pitchFamily="34" charset="0"/>
              </a:rPr>
              <a:t> est en cause: relève du fonds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– les conditions d’exercice de l’action 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194" y="1275606"/>
            <a:ext cx="7210800" cy="315509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LU" sz="1400" dirty="0">
                <a:latin typeface="Calibri Light" panose="020F0302020204030204" pitchFamily="34" charset="0"/>
              </a:rPr>
              <a:t>2. Conditions </a:t>
            </a:r>
            <a:r>
              <a:rPr lang="fr-LU" sz="1400" dirty="0" smtClean="0">
                <a:latin typeface="Calibri Light" panose="020F0302020204030204" pitchFamily="34" charset="0"/>
              </a:rPr>
              <a:t>négatives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Ne pas être le </a:t>
            </a:r>
            <a:r>
              <a:rPr lang="fr-LU" sz="1400" dirty="0" smtClean="0">
                <a:latin typeface="Calibri Light" panose="020F0302020204030204" pitchFamily="34" charset="0"/>
              </a:rPr>
              <a:t>majoritaire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Ne pas avoir voté la </a:t>
            </a:r>
            <a:r>
              <a:rPr lang="fr-LU" sz="1400" dirty="0" smtClean="0">
                <a:latin typeface="Calibri Light" panose="020F0302020204030204" pitchFamily="34" charset="0"/>
              </a:rPr>
              <a:t>décharge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Si vote de la décharge: preuve que décharge n’est pas </a:t>
            </a:r>
            <a:r>
              <a:rPr lang="fr-LU" sz="1400" dirty="0" smtClean="0">
                <a:latin typeface="Calibri Light" panose="020F0302020204030204" pitchFamily="34" charset="0"/>
              </a:rPr>
              <a:t>valable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Charge de la preuve: minoritaire(s)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– les conditions d’exercice de l’action 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301" y="1203598"/>
            <a:ext cx="7210800" cy="25790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151063" algn="l"/>
              </a:tabLst>
              <a:defRPr/>
            </a:pPr>
            <a:r>
              <a:rPr lang="fr-LU" sz="1400" dirty="0">
                <a:latin typeface="Calibri Light" panose="020F0302020204030204" pitchFamily="34" charset="0"/>
              </a:rPr>
              <a:t>Frais de l’action: 	- à supporter par les </a:t>
            </a:r>
            <a:r>
              <a:rPr lang="fr-LU" sz="1400" dirty="0" smtClean="0">
                <a:latin typeface="Calibri Light" panose="020F0302020204030204" pitchFamily="34" charset="0"/>
              </a:rPr>
              <a:t>demandeurs</a:t>
            </a:r>
          </a:p>
          <a:p>
            <a:pPr>
              <a:tabLst>
                <a:tab pos="2151063" algn="l"/>
              </a:tabLst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>
              <a:tabLst>
                <a:tab pos="2151063" algn="l"/>
              </a:tabLst>
              <a:defRPr/>
            </a:pPr>
            <a:r>
              <a:rPr lang="fr-LU" sz="1400" dirty="0">
                <a:latin typeface="Calibri Light" panose="020F0302020204030204" pitchFamily="34" charset="0"/>
              </a:rPr>
              <a:t>	</a:t>
            </a:r>
            <a:r>
              <a:rPr lang="fr-LU" sz="1400" dirty="0" smtClean="0">
                <a:latin typeface="Calibri Light" panose="020F0302020204030204" pitchFamily="34" charset="0"/>
              </a:rPr>
              <a:t>- </a:t>
            </a:r>
            <a:r>
              <a:rPr lang="fr-LU" sz="1400" dirty="0">
                <a:latin typeface="Calibri Light" panose="020F0302020204030204" pitchFamily="34" charset="0"/>
              </a:rPr>
              <a:t>remboursement par la société? </a:t>
            </a:r>
          </a:p>
          <a:p>
            <a:pPr>
              <a:tabLst>
                <a:tab pos="2151063" algn="l"/>
              </a:tabLst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68288" indent="-268288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Dommages/intérêts pour action abusive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7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8" y="915566"/>
            <a:ext cx="7886700" cy="353794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500" dirty="0">
                <a:latin typeface="Calibri Light" panose="020F0302020204030204" pitchFamily="34" charset="0"/>
              </a:rPr>
              <a:t>Mandataire unique/multiple</a:t>
            </a:r>
            <a:r>
              <a:rPr lang="fr-LU" sz="1500" dirty="0" smtClean="0">
                <a:latin typeface="Calibri Light" panose="020F0302020204030204" pitchFamily="34" charset="0"/>
              </a:rPr>
              <a:t>?</a:t>
            </a:r>
          </a:p>
          <a:p>
            <a:pPr>
              <a:defRPr/>
            </a:pPr>
            <a:endParaRPr lang="fr-LU" sz="15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500" dirty="0">
                <a:latin typeface="Calibri Light" panose="020F0302020204030204" pitchFamily="34" charset="0"/>
              </a:rPr>
              <a:t>Concours de l’action avec </a:t>
            </a:r>
            <a:endParaRPr lang="fr-LU" sz="1500" dirty="0" smtClean="0">
              <a:latin typeface="Calibri Light" panose="020F0302020204030204" pitchFamily="34" charset="0"/>
            </a:endParaRPr>
          </a:p>
          <a:p>
            <a:pPr>
              <a:defRPr/>
            </a:pPr>
            <a:endParaRPr lang="fr-LU" sz="1500" dirty="0">
              <a:latin typeface="Calibri Light" panose="020F0302020204030204" pitchFamily="34" charset="0"/>
            </a:endParaRPr>
          </a:p>
          <a:p>
            <a:pPr marL="452438" lvl="1" indent="-184150">
              <a:buFont typeface="Calibri" panose="020F0502020204030204" pitchFamily="34" charset="0"/>
              <a:buChar char="-"/>
              <a:tabLst>
                <a:tab pos="268288" algn="l"/>
              </a:tabLst>
              <a:defRPr/>
            </a:pPr>
            <a:r>
              <a:rPr lang="fr-LU" sz="1500" dirty="0">
                <a:latin typeface="Calibri Light" panose="020F0302020204030204" pitchFamily="34" charset="0"/>
              </a:rPr>
              <a:t>l’action engagée par la société</a:t>
            </a:r>
          </a:p>
          <a:p>
            <a:pPr marL="452438" lvl="1" indent="-184150">
              <a:buFont typeface="Calibri" panose="020F0502020204030204" pitchFamily="34" charset="0"/>
              <a:buChar char="-"/>
              <a:tabLst>
                <a:tab pos="268288" algn="l"/>
              </a:tabLst>
              <a:defRPr/>
            </a:pPr>
            <a:r>
              <a:rPr lang="fr-LU" sz="1500" dirty="0">
                <a:latin typeface="Calibri Light" panose="020F0302020204030204" pitchFamily="34" charset="0"/>
              </a:rPr>
              <a:t>une/plusieurs actions engagées par autre(s) groupe(s) de </a:t>
            </a:r>
            <a:r>
              <a:rPr lang="fr-LU" sz="1500" dirty="0" smtClean="0">
                <a:latin typeface="Calibri Light" panose="020F0302020204030204" pitchFamily="34" charset="0"/>
              </a:rPr>
              <a:t>minoritaires</a:t>
            </a:r>
          </a:p>
          <a:p>
            <a:pPr marL="268288" lvl="1" indent="0">
              <a:buNone/>
              <a:tabLst>
                <a:tab pos="268288" algn="l"/>
              </a:tabLst>
              <a:defRPr/>
            </a:pPr>
            <a:endParaRPr lang="en-GB" sz="1500" dirty="0">
              <a:latin typeface="Calibri Light" panose="020F03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fr-LU" sz="1500" dirty="0">
                <a:latin typeface="Calibri Light" panose="020F0302020204030204" pitchFamily="34" charset="0"/>
              </a:rPr>
              <a:t>Hypothèse d’une nouvelle action alors que une première action a déjà été </a:t>
            </a:r>
            <a:r>
              <a:rPr lang="fr-LU" sz="1500" dirty="0" smtClean="0">
                <a:latin typeface="Calibri Light" panose="020F0302020204030204" pitchFamily="34" charset="0"/>
              </a:rPr>
              <a:t>tranchée</a:t>
            </a:r>
          </a:p>
          <a:p>
            <a:pPr marL="0" lvl="1" indent="0">
              <a:buNone/>
              <a:defRPr/>
            </a:pPr>
            <a:endParaRPr lang="fr-LU" sz="1500" dirty="0">
              <a:latin typeface="Calibri Light" panose="020F0302020204030204" pitchFamily="34" charset="0"/>
            </a:endParaRPr>
          </a:p>
          <a:p>
            <a:pPr marL="285750" lvl="1" indent="166688">
              <a:buFont typeface="Calibri" panose="020F0502020204030204" pitchFamily="34" charset="0"/>
              <a:buChar char="-"/>
              <a:defRPr/>
            </a:pPr>
            <a:r>
              <a:rPr lang="fr-LU" sz="1500" dirty="0" smtClean="0">
                <a:latin typeface="Calibri Light" panose="020F0302020204030204" pitchFamily="34" charset="0"/>
              </a:rPr>
              <a:t>autorité </a:t>
            </a:r>
            <a:r>
              <a:rPr lang="fr-LU" sz="1500" dirty="0">
                <a:latin typeface="Calibri Light" panose="020F0302020204030204" pitchFamily="34" charset="0"/>
              </a:rPr>
              <a:t>de la chose jugée</a:t>
            </a:r>
            <a:r>
              <a:rPr lang="fr-LU" sz="1500" dirty="0" smtClean="0">
                <a:latin typeface="Calibri Light" panose="020F0302020204030204" pitchFamily="34" charset="0"/>
              </a:rPr>
              <a:t>?</a:t>
            </a:r>
          </a:p>
          <a:p>
            <a:pPr marL="285750" lvl="1" indent="0">
              <a:buNone/>
              <a:defRPr/>
            </a:pPr>
            <a:endParaRPr lang="fr-LU" sz="15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500" dirty="0">
                <a:latin typeface="Calibri Light" panose="020F0302020204030204" pitchFamily="34" charset="0"/>
              </a:rPr>
              <a:t>Arrangement </a:t>
            </a:r>
            <a:r>
              <a:rPr lang="fr-LU" sz="1500" dirty="0" err="1" smtClean="0">
                <a:latin typeface="Calibri Light" panose="020F0302020204030204" pitchFamily="34" charset="0"/>
              </a:rPr>
              <a:t>transactional</a:t>
            </a:r>
            <a:endParaRPr lang="fr-LU" sz="1500" dirty="0" smtClean="0">
              <a:latin typeface="Calibri Light" panose="020F0302020204030204" pitchFamily="34" charset="0"/>
            </a:endParaRPr>
          </a:p>
          <a:p>
            <a:pPr>
              <a:defRPr/>
            </a:pPr>
            <a:endParaRPr lang="fr-LU" sz="1500" dirty="0">
              <a:latin typeface="Calibri Light" panose="020F0302020204030204" pitchFamily="34" charset="0"/>
            </a:endParaRPr>
          </a:p>
          <a:p>
            <a:pPr marL="452438" indent="-184150">
              <a:buFont typeface="Calibri" panose="020F0502020204030204" pitchFamily="34" charset="0"/>
              <a:buChar char="-"/>
              <a:defRPr/>
            </a:pPr>
            <a:r>
              <a:rPr lang="fr-LU" sz="1500" dirty="0" smtClean="0">
                <a:latin typeface="Calibri Light" panose="020F0302020204030204" pitchFamily="34" charset="0"/>
              </a:rPr>
              <a:t>avant </a:t>
            </a:r>
            <a:r>
              <a:rPr lang="fr-LU" sz="1500" dirty="0" err="1">
                <a:latin typeface="Calibri Light" panose="020F0302020204030204" pitchFamily="34" charset="0"/>
              </a:rPr>
              <a:t>intentement</a:t>
            </a:r>
            <a:r>
              <a:rPr lang="fr-LU" sz="1500" dirty="0">
                <a:latin typeface="Calibri Light" panose="020F0302020204030204" pitchFamily="34" charset="0"/>
              </a:rPr>
              <a:t> de l’action minoritaire</a:t>
            </a:r>
          </a:p>
          <a:p>
            <a:pPr marL="452438" indent="-184150">
              <a:buFont typeface="Calibri" panose="020F0502020204030204" pitchFamily="34" charset="0"/>
              <a:buChar char="-"/>
              <a:defRPr/>
            </a:pPr>
            <a:r>
              <a:rPr lang="fr-LU" sz="1500" dirty="0" smtClean="0">
                <a:latin typeface="Calibri Light" panose="020F0302020204030204" pitchFamily="34" charset="0"/>
              </a:rPr>
              <a:t>durant </a:t>
            </a:r>
            <a:r>
              <a:rPr lang="fr-LU" sz="1500" dirty="0">
                <a:latin typeface="Calibri Light" panose="020F0302020204030204" pitchFamily="34" charset="0"/>
              </a:rPr>
              <a:t>l’instance</a:t>
            </a:r>
          </a:p>
          <a:p>
            <a:pPr marL="257175" lvl="1" indent="-257175">
              <a:buFontTx/>
              <a:buChar char="-"/>
              <a:defRPr/>
            </a:pPr>
            <a:endParaRPr lang="fr-L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4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02194" y="843559"/>
            <a:ext cx="7210800" cy="36591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Remplace l’ancienne expertise par un commissaire spécial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Etendue à l’ensemble des sociétés (luxembourgeoises) du groupe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Abaissement du seuil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Introduction d’une phase préalable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Objet et étendue différente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Condition de l’existence de circonstances suspectes inchangée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Incertitudes autour de la procédure</a:t>
            </a:r>
            <a:endParaRPr lang="en-GB" altLang="en-US" sz="1400" dirty="0" smtClean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Expertise de gestion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511511"/>
              </p:ext>
            </p:extLst>
          </p:nvPr>
        </p:nvGraphicFramePr>
        <p:xfrm>
          <a:off x="1523471" y="699542"/>
          <a:ext cx="7511391" cy="410714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6735"/>
                <a:gridCol w="3384376"/>
                <a:gridCol w="2520280"/>
              </a:tblGrid>
              <a:tr h="251460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Expertise de gestion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Commissaire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spécial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</a:tr>
              <a:tr h="468630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Sociétés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concernées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Toutes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SA,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SCA, Sociétés coopératives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</a:tr>
              <a:tr h="712431">
                <a:tc>
                  <a:txBody>
                    <a:bodyPr/>
                    <a:lstStyle/>
                    <a:p>
                      <a:pPr algn="ctr"/>
                      <a:r>
                        <a:rPr lang="fr-LU" sz="1400" smtClean="0">
                          <a:latin typeface="Calibri Light" panose="020F0302020204030204" pitchFamily="34" charset="0"/>
                        </a:rPr>
                        <a:t> Qualité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Associés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?Porteurs de parts bénéficiaires?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Actionnaires ou coopérants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</a:tr>
              <a:tr h="1771650">
                <a:tc>
                  <a:txBody>
                    <a:bodyPr/>
                    <a:lstStyle/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Seuil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10% du capital social </a:t>
                      </a: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ou </a:t>
                      </a: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10% des voix attachées aux titres existants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pPr algn="ctr"/>
                      <a:endParaRPr lang="fr-LU" sz="14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Au moment de la question préalable et au moment de l’introduction de la demande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20% des intérêts sociaux </a:t>
                      </a:r>
                    </a:p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Au moment de l’introduction de la demande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</a:tr>
              <a:tr h="902970">
                <a:tc>
                  <a:txBody>
                    <a:bodyPr/>
                    <a:lstStyle/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Phase préliminaire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Question posée à l’organe de gestion par écrit et absence de réponse endéans un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mois</a:t>
                      </a: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 (de la réception de la demande)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  <a:tc>
                  <a:txBody>
                    <a:bodyPr/>
                    <a:lstStyle/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N/A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0" marR="34290" marT="17145" marB="17145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Expertise de gestion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3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82307"/>
              </p:ext>
            </p:extLst>
          </p:nvPr>
        </p:nvGraphicFramePr>
        <p:xfrm>
          <a:off x="1619672" y="699542"/>
          <a:ext cx="7200800" cy="41044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07413"/>
                <a:gridCol w="3633296"/>
                <a:gridCol w="2660091"/>
              </a:tblGrid>
              <a:tr h="322431">
                <a:tc>
                  <a:txBody>
                    <a:bodyPr/>
                    <a:lstStyle/>
                    <a:p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Expertise de gestion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Commissaire spécial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</a:tr>
              <a:tr h="1333761">
                <a:tc>
                  <a:txBody>
                    <a:bodyPr/>
                    <a:lstStyle/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Objet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Une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ou plusieurs opérations de gestion: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Critère organique </a:t>
                      </a:r>
                    </a:p>
                    <a:p>
                      <a:pPr marL="285750" marR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LU" altLang="en-US" sz="1400" dirty="0" smtClean="0">
                          <a:latin typeface="Calibri Light" panose="020F0302020204030204" pitchFamily="34" charset="0"/>
                        </a:rPr>
                        <a:t>Opérations déterminée(s) clairement identifiée(s): ne peut pas porter sur l’ensemble de la gestion </a:t>
                      </a:r>
                    </a:p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LU" altLang="en-US" sz="1400" dirty="0" smtClean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  <a:tc>
                  <a:txBody>
                    <a:bodyPr/>
                    <a:lstStyle/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Vérification des livres et comptes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</a:tr>
              <a:tr h="2448263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fr-LU" sz="1400" dirty="0" smtClean="0">
                          <a:latin typeface="Calibri Light" panose="020F0302020204030204" pitchFamily="34" charset="0"/>
                        </a:rPr>
                      </a:br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Conditions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-"/>
                      </a:pPr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-"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Opérations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suspectes: présomptions graves d’irrégularités susceptibles de nuire à l’intérêt social (ou à  l’intérêt du groupe) ou de compromettre le fonctionnement ou la pérennité de l’entreprise, prévention d’un abus de majorité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fr-LU" sz="14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-"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Utilité de la mesure: besoin réel de l’information; pas besoin d’avoir épuisé autres possibilités d’information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alibri" panose="020F0502020204030204" pitchFamily="34" charset="0"/>
                        <a:buChar char="-"/>
                      </a:pPr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-"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Circonstances exceptionnelles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: faits suffisamment graves, non démentis par les éléments fournis par la société, vraisemblables ou pour lesquels existe un commencement de preuve</a:t>
                      </a: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-"/>
                      </a:pPr>
                      <a:endParaRPr lang="fr-LU" sz="14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285750" indent="-285750" algn="l">
                        <a:buFont typeface="Calibri" panose="020F0502020204030204" pitchFamily="34" charset="0"/>
                        <a:buChar char="-"/>
                        <a:tabLst>
                          <a:tab pos="182563" algn="l"/>
                        </a:tabLst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Autres possibilités d’information doivent avoir été épuisées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92" marR="34292" marT="17140" marB="1714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Expertise de gestion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3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976251"/>
              </p:ext>
            </p:extLst>
          </p:nvPr>
        </p:nvGraphicFramePr>
        <p:xfrm>
          <a:off x="1513970" y="1131590"/>
          <a:ext cx="7480102" cy="35386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82192"/>
                <a:gridCol w="3802655"/>
                <a:gridCol w="2295255"/>
              </a:tblGrid>
              <a:tr h="462864">
                <a:tc>
                  <a:txBody>
                    <a:bodyPr/>
                    <a:lstStyle/>
                    <a:p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Expertise de gestion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Commissaire spécial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</a:tr>
              <a:tr h="1554486"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fr-LU" sz="1400" dirty="0" smtClean="0">
                          <a:latin typeface="Calibri Light" panose="020F0302020204030204" pitchFamily="34" charset="0"/>
                        </a:rPr>
                      </a:b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fr-LU" sz="1400" dirty="0" smtClean="0">
                          <a:latin typeface="Calibri Light" panose="020F0302020204030204" pitchFamily="34" charset="0"/>
                        </a:rPr>
                      </a:b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Étendue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Société et ses filiales:</a:t>
                      </a:r>
                    </a:p>
                    <a:p>
                      <a:pPr algn="l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Expertise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descendante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Pas d’expertise ascendante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Situations internationales</a:t>
                      </a:r>
                    </a:p>
                    <a:p>
                      <a:pPr marL="571500" indent="63500" algn="l">
                        <a:buFontTx/>
                        <a:buChar char="-"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Expertise </a:t>
                      </a:r>
                      <a:r>
                        <a:rPr lang="fr-LU" sz="1400" baseline="0" dirty="0" err="1" smtClean="0">
                          <a:latin typeface="Calibri Light" panose="020F0302020204030204" pitchFamily="34" charset="0"/>
                        </a:rPr>
                        <a:t>inbound</a:t>
                      </a:r>
                      <a:endParaRPr lang="fr-LU" sz="14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571500" indent="63500" algn="l">
                        <a:buFontTx/>
                        <a:buChar char="-"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Expertise </a:t>
                      </a:r>
                      <a:r>
                        <a:rPr lang="fr-LU" sz="1400" baseline="0" dirty="0" err="1" smtClean="0">
                          <a:latin typeface="Calibri Light" panose="020F0302020204030204" pitchFamily="34" charset="0"/>
                        </a:rPr>
                        <a:t>outbound</a:t>
                      </a:r>
                      <a:endParaRPr lang="fr-LU" sz="1400" i="1" baseline="0" dirty="0" smtClean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fr-LU" sz="1400" dirty="0" smtClean="0">
                          <a:latin typeface="Calibri Light" panose="020F0302020204030204" pitchFamily="34" charset="0"/>
                        </a:rPr>
                      </a:b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/>
                      </a:r>
                      <a:br>
                        <a:rPr lang="fr-LU" sz="1400" dirty="0" smtClean="0">
                          <a:latin typeface="Calibri Light" panose="020F0302020204030204" pitchFamily="34" charset="0"/>
                        </a:rPr>
                      </a:b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Société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</a:tr>
              <a:tr h="1521255">
                <a:tc>
                  <a:txBody>
                    <a:bodyPr/>
                    <a:lstStyle/>
                    <a:p>
                      <a:pPr algn="ctr"/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algn="ctr"/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Juridiction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Président</a:t>
                      </a: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 de la Chambre commerciale du Tribunal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fr-LU" sz="1400" baseline="0" dirty="0" smtClean="0">
                        <a:latin typeface="Calibri Light" panose="020F0302020204030204" pitchFamily="34" charset="0"/>
                      </a:endParaRP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baseline="0" dirty="0" smtClean="0">
                          <a:latin typeface="Calibri Light" panose="020F0302020204030204" pitchFamily="34" charset="0"/>
                        </a:rPr>
                        <a:t>Audience publique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  <a:tc>
                  <a:txBody>
                    <a:bodyPr/>
                    <a:lstStyle/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endParaRPr lang="fr-LU" sz="1400" dirty="0" smtClean="0">
                        <a:latin typeface="Calibri Light" panose="020F0302020204030204" pitchFamily="34" charset="0"/>
                      </a:endParaRP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Composition collégiale</a:t>
                      </a:r>
                    </a:p>
                    <a:p>
                      <a:pPr marL="571500" indent="-571500" algn="l">
                        <a:buFont typeface="Arial" panose="020B0604020202020204" pitchFamily="34" charset="0"/>
                        <a:buChar char="•"/>
                      </a:pPr>
                      <a:r>
                        <a:rPr lang="fr-LU" sz="1400" dirty="0" smtClean="0">
                          <a:latin typeface="Calibri Light" panose="020F0302020204030204" pitchFamily="34" charset="0"/>
                        </a:rPr>
                        <a:t>Chambre du Conseil</a:t>
                      </a:r>
                      <a:endParaRPr lang="en-GB" sz="1400" dirty="0">
                        <a:latin typeface="Calibri Light" panose="020F0302020204030204" pitchFamily="34" charset="0"/>
                      </a:endParaRPr>
                    </a:p>
                  </a:txBody>
                  <a:tcPr marL="34289" marR="34289" marT="17148" marB="17148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Expertise de gestion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8" y="843558"/>
            <a:ext cx="7647872" cy="36724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Autres </a:t>
            </a:r>
            <a:r>
              <a:rPr lang="fr-LU" sz="1400" dirty="0">
                <a:latin typeface="Calibri Light" panose="020F0302020204030204" pitchFamily="34" charset="0"/>
              </a:rPr>
              <a:t>considérations</a:t>
            </a:r>
            <a:r>
              <a:rPr lang="fr-LU" sz="1400" dirty="0" smtClean="0">
                <a:latin typeface="Calibri Light" panose="020F0302020204030204" pitchFamily="34" charset="0"/>
              </a:rPr>
              <a:t>: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Liberté du juge d’autoriser la mesure ou de la </a:t>
            </a:r>
            <a:r>
              <a:rPr lang="fr-LU" sz="1400" dirty="0" smtClean="0">
                <a:latin typeface="Calibri Light" panose="020F0302020204030204" pitchFamily="34" charset="0"/>
              </a:rPr>
              <a:t>refuser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La demande doit préciser l’étendue et les pouvoirs de l’expert qui sont </a:t>
            </a:r>
            <a:r>
              <a:rPr lang="fr-LU" sz="1400" dirty="0" smtClean="0">
                <a:latin typeface="Calibri Light" panose="020F0302020204030204" pitchFamily="34" charset="0"/>
              </a:rPr>
              <a:t>sollicités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Appréciation de la régularité mais aussi de l’opportunité des opérations critiquées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Équilibre entre effectivité de la mesure et une atteinte minimale au fonctionnement de la société et au caractère confidentiel de certaines opérations: </a:t>
            </a:r>
          </a:p>
          <a:p>
            <a:pPr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	- </a:t>
            </a:r>
            <a:r>
              <a:rPr lang="fr-LU" sz="1400" dirty="0">
                <a:latin typeface="Calibri Light" panose="020F0302020204030204" pitchFamily="34" charset="0"/>
              </a:rPr>
              <a:t>Mission doit être précise</a:t>
            </a:r>
          </a:p>
          <a:p>
            <a:pPr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	- </a:t>
            </a:r>
            <a:r>
              <a:rPr lang="fr-LU" sz="1400" dirty="0">
                <a:latin typeface="Calibri Light" panose="020F0302020204030204" pitchFamily="34" charset="0"/>
              </a:rPr>
              <a:t>Caractère contradictoire fortement atténué: secret des affaires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Frais: à supporter par demandeur sauf que le juge peut les mettre à charge de la société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Publicité: le rapport est adressé aux parties mais juge peut décider publicité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Pas de délit d’entrave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Expertise de gestion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496128" y="771550"/>
            <a:ext cx="7653592" cy="36004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altLang="en-US" sz="1400" dirty="0">
                <a:latin typeface="Calibri Light" panose="020F0302020204030204" pitchFamily="34" charset="0"/>
              </a:rPr>
              <a:t>Objectif: permettre à la minorité de se substituer à une majorité défaillante pour prendre en charge l’intérêt social sacrifié par </a:t>
            </a:r>
            <a:r>
              <a:rPr lang="fr-LU" altLang="en-US" sz="1400" dirty="0" smtClean="0">
                <a:latin typeface="Calibri Light" panose="020F0302020204030204" pitchFamily="34" charset="0"/>
              </a:rPr>
              <a:t>celle-ci</a:t>
            </a:r>
            <a:r>
              <a:rPr lang="fr-LU" altLang="en-US" sz="1400" baseline="30000" dirty="0" smtClean="0">
                <a:latin typeface="Calibri Light" panose="020F0302020204030204" pitchFamily="34" charset="0"/>
              </a:rPr>
              <a:t>1</a:t>
            </a:r>
          </a:p>
          <a:p>
            <a:endParaRPr lang="fr-LU" altLang="en-US" sz="1400" baseline="300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altLang="en-US" sz="1400" dirty="0">
                <a:latin typeface="Calibri Light" panose="020F0302020204030204" pitchFamily="34" charset="0"/>
              </a:rPr>
              <a:t>Domaine d’application: SA, </a:t>
            </a:r>
            <a:r>
              <a:rPr lang="fr-LU" altLang="en-US" sz="1400" dirty="0" smtClean="0">
                <a:latin typeface="Calibri Light" panose="020F0302020204030204" pitchFamily="34" charset="0"/>
              </a:rPr>
              <a:t>SE, SCA </a:t>
            </a:r>
            <a:r>
              <a:rPr lang="fr-LU" altLang="en-US" sz="1400" dirty="0">
                <a:latin typeface="Calibri Light" panose="020F0302020204030204" pitchFamily="34" charset="0"/>
              </a:rPr>
              <a:t>et </a:t>
            </a:r>
            <a:r>
              <a:rPr lang="fr-LU" altLang="en-US" sz="1400" dirty="0" smtClean="0">
                <a:latin typeface="Calibri Light" panose="020F0302020204030204" pitchFamily="34" charset="0"/>
              </a:rPr>
              <a:t>SAS </a:t>
            </a:r>
          </a:p>
          <a:p>
            <a:endParaRPr lang="fr-LU" altLang="en-US" sz="1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altLang="en-US" sz="1400" dirty="0">
                <a:latin typeface="Calibri Light" panose="020F0302020204030204" pitchFamily="34" charset="0"/>
              </a:rPr>
              <a:t>Cas de responsabilité: Art. 59 Loi 1915 (</a:t>
            </a:r>
            <a:r>
              <a:rPr lang="fr-LU" altLang="en-US" sz="1400" dirty="0" err="1">
                <a:latin typeface="Calibri Light" panose="020F0302020204030204" pitchFamily="34" charset="0"/>
              </a:rPr>
              <a:t>évtl</a:t>
            </a:r>
            <a:r>
              <a:rPr lang="fr-LU" altLang="en-US" sz="1400" dirty="0">
                <a:latin typeface="Calibri Light" panose="020F0302020204030204" pitchFamily="34" charset="0"/>
              </a:rPr>
              <a:t>. Art. 1382 C. </a:t>
            </a:r>
            <a:r>
              <a:rPr lang="fr-LU" altLang="en-US" sz="1400" dirty="0" err="1">
                <a:latin typeface="Calibri Light" panose="020F0302020204030204" pitchFamily="34" charset="0"/>
              </a:rPr>
              <a:t>Civ</a:t>
            </a:r>
            <a:r>
              <a:rPr lang="fr-LU" altLang="en-US" sz="1400" dirty="0" smtClean="0">
                <a:latin typeface="Calibri Light" panose="020F0302020204030204" pitchFamily="34" charset="0"/>
              </a:rPr>
              <a:t>)</a:t>
            </a:r>
          </a:p>
          <a:p>
            <a:endParaRPr lang="fr-LU" altLang="en-US" sz="1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altLang="en-US" sz="1400" dirty="0">
                <a:latin typeface="Calibri Light" panose="020F0302020204030204" pitchFamily="34" charset="0"/>
              </a:rPr>
              <a:t>Nature de l’action: </a:t>
            </a:r>
            <a:r>
              <a:rPr lang="fr-LU" altLang="en-US" sz="1400" dirty="0" err="1">
                <a:latin typeface="Calibri Light" panose="020F0302020204030204" pitchFamily="34" charset="0"/>
              </a:rPr>
              <a:t>actio</a:t>
            </a:r>
            <a:r>
              <a:rPr lang="fr-LU" altLang="en-US" sz="1400" dirty="0">
                <a:latin typeface="Calibri Light" panose="020F0302020204030204" pitchFamily="34" charset="0"/>
              </a:rPr>
              <a:t> </a:t>
            </a:r>
            <a:r>
              <a:rPr lang="fr-LU" altLang="en-US" sz="1400" dirty="0" err="1">
                <a:latin typeface="Calibri Light" panose="020F0302020204030204" pitchFamily="34" charset="0"/>
              </a:rPr>
              <a:t>mandati</a:t>
            </a:r>
            <a:r>
              <a:rPr lang="fr-LU" altLang="en-US" sz="1400" dirty="0">
                <a:latin typeface="Calibri Light" panose="020F0302020204030204" pitchFamily="34" charset="0"/>
              </a:rPr>
              <a:t> </a:t>
            </a:r>
            <a:endParaRPr lang="fr-LU" altLang="en-US" sz="1400" dirty="0" smtClean="0">
              <a:latin typeface="Calibri Light" panose="020F0302020204030204" pitchFamily="34" charset="0"/>
            </a:endParaRPr>
          </a:p>
          <a:p>
            <a:endParaRPr lang="en-GB" altLang="en-US" sz="1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Ne peut pas avoir pour effet  de faire valoir judiciairement position des minoritaires sur ce qui devrait être la bonne gestion de la société</a:t>
            </a:r>
          </a:p>
          <a:p>
            <a:endParaRPr lang="fr-LU" altLang="en-US" sz="1400" dirty="0" smtClean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LU" altLang="en-US" sz="1400" dirty="0" smtClean="0">
                <a:latin typeface="Calibri Light" panose="020F0302020204030204" pitchFamily="34" charset="0"/>
              </a:rPr>
              <a:t>Rappel: appréciation marginale du juge en ce qui concerne la faute de gestion. Le juge ne peut pas substituer sa propre appréciation à celles des administrateurs puisqu’il n’est pas une instance d’appel du CA</a:t>
            </a:r>
            <a:r>
              <a:rPr lang="fr-LU" altLang="en-US" sz="1400" baseline="30000" dirty="0" smtClean="0">
                <a:latin typeface="Calibri Light" panose="020F0302020204030204" pitchFamily="34" charset="0"/>
              </a:rPr>
              <a:t>2</a:t>
            </a:r>
            <a:r>
              <a:rPr lang="fr-LU" altLang="en-US" sz="1400" dirty="0" smtClean="0">
                <a:latin typeface="Calibri Light" panose="020F0302020204030204" pitchFamily="34" charset="0"/>
              </a:rPr>
              <a:t>.</a:t>
            </a:r>
          </a:p>
          <a:p>
            <a:endParaRPr lang="en-GB" altLang="en-US" sz="1600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4443958"/>
            <a:ext cx="6615708" cy="311624"/>
          </a:xfrm>
          <a:prstGeom prst="rect">
            <a:avLst/>
          </a:prstGeom>
          <a:noFill/>
        </p:spPr>
        <p:txBody>
          <a:bodyPr lIns="34290" tIns="17145" rIns="34290" bIns="17145">
            <a:spAutoFit/>
          </a:bodyPr>
          <a:lstStyle/>
          <a:p>
            <a:pPr>
              <a:defRPr/>
            </a:pPr>
            <a:r>
              <a:rPr lang="fr-LU" sz="900" baseline="30000" dirty="0"/>
              <a:t>1 </a:t>
            </a:r>
            <a:r>
              <a:rPr lang="fr-LU" sz="900" dirty="0"/>
              <a:t>Cour d’appel de Bruxelles: 11 décembre </a:t>
            </a:r>
            <a:r>
              <a:rPr lang="fr-LU" sz="900" dirty="0" smtClean="0"/>
              <a:t>2003</a:t>
            </a:r>
          </a:p>
          <a:p>
            <a:pPr>
              <a:defRPr/>
            </a:pPr>
            <a:r>
              <a:rPr lang="fr-LU" sz="900" baseline="30000" dirty="0" smtClean="0"/>
              <a:t>2</a:t>
            </a:r>
            <a:r>
              <a:rPr lang="fr-LU" sz="900" dirty="0" smtClean="0"/>
              <a:t> Cour d’appel de Bruxelles: 11 décembre 2003</a:t>
            </a:r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</a:t>
            </a:r>
            <a:r>
              <a:rPr lang="fr-LU" sz="20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- généralités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00" y="712800"/>
            <a:ext cx="7210800" cy="3803166"/>
          </a:xfrm>
        </p:spPr>
        <p:txBody>
          <a:bodyPr>
            <a:normAutofit/>
          </a:bodyPr>
          <a:lstStyle/>
          <a:p>
            <a:pPr algn="ctr"/>
            <a:endParaRPr lang="fr-LU" dirty="0" smtClean="0"/>
          </a:p>
          <a:p>
            <a:pPr algn="ctr"/>
            <a:endParaRPr lang="fr-LU" dirty="0" smtClean="0"/>
          </a:p>
          <a:p>
            <a:pPr algn="ctr"/>
            <a:endParaRPr lang="fr-LU" dirty="0"/>
          </a:p>
          <a:p>
            <a:pPr algn="ctr"/>
            <a:endParaRPr lang="fr-LU" dirty="0"/>
          </a:p>
          <a:p>
            <a:pPr algn="ctr"/>
            <a:r>
              <a:rPr lang="fr-LU" sz="4000" dirty="0" smtClean="0"/>
              <a:t>MERCI</a:t>
            </a:r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" y="411510"/>
            <a:ext cx="2764624" cy="15286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528" y="4659982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13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000" y="123478"/>
            <a:ext cx="7218000" cy="470522"/>
          </a:xfrm>
        </p:spPr>
        <p:txBody>
          <a:bodyPr>
            <a:normAutofit fontScale="90000"/>
          </a:bodyPr>
          <a:lstStyle/>
          <a:p>
            <a:r>
              <a:rPr lang="fr-LU" dirty="0" smtClean="0">
                <a:solidFill>
                  <a:srgbClr val="000000"/>
                </a:solidFill>
              </a:rPr>
              <a:t/>
            </a:r>
            <a:br>
              <a:rPr lang="fr-LU" dirty="0" smtClean="0">
                <a:solidFill>
                  <a:srgbClr val="000000"/>
                </a:solidFill>
              </a:rPr>
            </a:br>
            <a:r>
              <a:rPr lang="fr-LU" dirty="0" smtClean="0">
                <a:solidFill>
                  <a:srgbClr val="000000"/>
                </a:solidFill>
              </a:rPr>
              <a:t>Les cas de responsabilité des dirigeants </a:t>
            </a:r>
            <a:br>
              <a:rPr lang="fr-LU" dirty="0" smtClean="0">
                <a:solidFill>
                  <a:srgbClr val="00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00" y="712800"/>
            <a:ext cx="7531696" cy="394718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Faute de gestion et violation de la loi de 1915 et des statuts:</a:t>
            </a: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- Art. 59: administrateurs, membres du comité de direction, directeur général (SA moniste)</a:t>
            </a:r>
          </a:p>
          <a:p>
            <a:pPr>
              <a:tabLst>
                <a:tab pos="285750" algn="l"/>
              </a:tabLst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- Art. 60bis -10: membres du directoire (SA dualiste)</a:t>
            </a:r>
          </a:p>
          <a:p>
            <a:pPr>
              <a:tabLst>
                <a:tab pos="285750" algn="l"/>
              </a:tabLst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- Art. 59 (par renvoi de l’art. 101-23) : président SAS et directeurs SAS</a:t>
            </a:r>
          </a:p>
          <a:p>
            <a:pPr>
              <a:tabLst>
                <a:tab pos="285750" algn="l"/>
              </a:tabLst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>
                <a:latin typeface="Calibri Light" panose="020F0302020204030204" pitchFamily="34" charset="0"/>
              </a:rPr>
              <a:t>	</a:t>
            </a:r>
            <a:r>
              <a:rPr lang="fr-LU" sz="1400" dirty="0" smtClean="0">
                <a:latin typeface="Calibri Light" panose="020F0302020204030204" pitchFamily="34" charset="0"/>
              </a:rPr>
              <a:t>- Art. 59 (renvoi de l’art. 192): gérants </a:t>
            </a:r>
            <a:r>
              <a:rPr lang="fr-LU" sz="1400" dirty="0" err="1" smtClean="0">
                <a:latin typeface="Calibri Light" panose="020F0302020204030204" pitchFamily="34" charset="0"/>
              </a:rPr>
              <a:t>Sàrl</a:t>
            </a:r>
            <a:endParaRPr lang="fr-LU" sz="1400" dirty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- Art. 59 (par renvoi de l’art. 107): gérants SCA non associés commandités</a:t>
            </a:r>
          </a:p>
          <a:p>
            <a:pPr>
              <a:tabLst>
                <a:tab pos="285750" algn="l"/>
              </a:tabLst>
            </a:pPr>
            <a:r>
              <a:rPr lang="fr-LU" sz="1400" dirty="0">
                <a:latin typeface="Calibri Light" panose="020F0302020204030204" pitchFamily="34" charset="0"/>
              </a:rPr>
              <a:t>	</a:t>
            </a: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- Art. 59 (par renvoi des art. 17 et 22-3): gérants SCS et </a:t>
            </a:r>
            <a:r>
              <a:rPr lang="fr-LU" sz="1400" dirty="0" err="1" smtClean="0">
                <a:latin typeface="Calibri Light" panose="020F0302020204030204" pitchFamily="34" charset="0"/>
              </a:rPr>
              <a:t>SCSp</a:t>
            </a:r>
            <a:r>
              <a:rPr lang="fr-LU" sz="1400" dirty="0" smtClean="0">
                <a:latin typeface="Calibri Light" panose="020F0302020204030204" pitchFamily="34" charset="0"/>
              </a:rPr>
              <a:t> non associés commandités</a:t>
            </a:r>
          </a:p>
          <a:p>
            <a:pPr>
              <a:tabLst>
                <a:tab pos="285750" algn="l"/>
              </a:tabLst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>
              <a:tabLst>
                <a:tab pos="285750" algn="l"/>
              </a:tabLst>
            </a:pPr>
            <a:r>
              <a:rPr lang="fr-LU" sz="1400" dirty="0">
                <a:latin typeface="Calibri Light" panose="020F0302020204030204" pitchFamily="34" charset="0"/>
              </a:rPr>
              <a:t>	</a:t>
            </a:r>
            <a:r>
              <a:rPr lang="fr-LU" sz="1400" dirty="0" smtClean="0">
                <a:latin typeface="Calibri Light" panose="020F0302020204030204" pitchFamily="34" charset="0"/>
              </a:rPr>
              <a:t>- Cas des associés-gérants-commandité SA: responsabilité identique en plus de leur responsabilité 		   solidaire pour les obligations de la société en commandite</a:t>
            </a:r>
            <a:endParaRPr lang="en-GB" sz="1800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9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LU" dirty="0" smtClean="0">
                <a:solidFill>
                  <a:srgbClr val="000000"/>
                </a:solidFill>
              </a:rPr>
              <a:t>Les </a:t>
            </a:r>
            <a:r>
              <a:rPr lang="fr-LU" dirty="0">
                <a:solidFill>
                  <a:srgbClr val="000000"/>
                </a:solidFill>
              </a:rPr>
              <a:t>cas de responsabilité des dirigeants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00" y="712800"/>
            <a:ext cx="7210800" cy="39471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Violation du mandat de surveillance du directoire et violation de la loi 1915 et des statuts:</a:t>
            </a:r>
          </a:p>
          <a:p>
            <a:pPr marL="571500" indent="-285750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Art</a:t>
            </a:r>
            <a:r>
              <a:rPr lang="fr-LU" sz="1400" dirty="0">
                <a:latin typeface="Calibri Light" panose="020F0302020204030204" pitchFamily="34" charset="0"/>
              </a:rPr>
              <a:t>. </a:t>
            </a:r>
            <a:r>
              <a:rPr lang="fr-LU" sz="1400" dirty="0" smtClean="0">
                <a:latin typeface="Calibri Light" panose="020F0302020204030204" pitchFamily="34" charset="0"/>
              </a:rPr>
              <a:t>60bis-16 </a:t>
            </a:r>
            <a:r>
              <a:rPr lang="fr-LU" sz="1400" dirty="0">
                <a:latin typeface="Calibri Light" panose="020F0302020204030204" pitchFamily="34" charset="0"/>
              </a:rPr>
              <a:t>: </a:t>
            </a:r>
            <a:r>
              <a:rPr lang="fr-LU" sz="1400" dirty="0" smtClean="0">
                <a:latin typeface="Calibri Light" panose="020F0302020204030204" pitchFamily="34" charset="0"/>
              </a:rPr>
              <a:t>membres </a:t>
            </a:r>
            <a:r>
              <a:rPr lang="fr-LU" sz="1400" dirty="0">
                <a:latin typeface="Calibri Light" panose="020F0302020204030204" pitchFamily="34" charset="0"/>
              </a:rPr>
              <a:t>du conseil de surveillance (SA </a:t>
            </a:r>
            <a:r>
              <a:rPr lang="fr-LU" sz="1400" dirty="0" smtClean="0">
                <a:latin typeface="Calibri Light" panose="020F0302020204030204" pitchFamily="34" charset="0"/>
              </a:rPr>
              <a:t>dualiste)</a:t>
            </a: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Faute </a:t>
            </a:r>
            <a:r>
              <a:rPr lang="fr-LU" sz="1400" i="1" dirty="0" smtClean="0">
                <a:latin typeface="Calibri Light" panose="020F0302020204030204" pitchFamily="34" charset="0"/>
              </a:rPr>
              <a:t>in</a:t>
            </a:r>
            <a:r>
              <a:rPr lang="fr-LU" sz="1400" dirty="0" smtClean="0">
                <a:latin typeface="Calibri Light" panose="020F0302020204030204" pitchFamily="34" charset="0"/>
              </a:rPr>
              <a:t> gestion journalière: </a:t>
            </a:r>
          </a:p>
          <a:p>
            <a:pPr marL="571500" indent="-285750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Art. 60 (SA moniste), 60bis-8 (SA dualiste) et 191bis (4) (</a:t>
            </a:r>
            <a:r>
              <a:rPr lang="fr-LU" sz="1400" dirty="0" err="1" smtClean="0">
                <a:latin typeface="Calibri Light" panose="020F0302020204030204" pitchFamily="34" charset="0"/>
              </a:rPr>
              <a:t>Sàrl</a:t>
            </a:r>
            <a:r>
              <a:rPr lang="fr-LU" sz="1400" dirty="0" smtClean="0">
                <a:latin typeface="Calibri Light" panose="020F0302020204030204" pitchFamily="34" charset="0"/>
              </a:rPr>
              <a:t>) délégués à la gestion journalière: règles générales du mandat</a:t>
            </a:r>
          </a:p>
          <a:p>
            <a:pPr marL="571500" indent="-285750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Art. 17 al 3 (SCS), art. 22-3 al 3 (</a:t>
            </a:r>
            <a:r>
              <a:rPr lang="fr-LU" sz="1400" dirty="0" err="1" smtClean="0">
                <a:latin typeface="Calibri Light" panose="020F0302020204030204" pitchFamily="34" charset="0"/>
              </a:rPr>
              <a:t>SCSp</a:t>
            </a:r>
            <a:r>
              <a:rPr lang="fr-LU" sz="1400" dirty="0" smtClean="0">
                <a:latin typeface="Calibri Light" panose="020F0302020204030204" pitchFamily="34" charset="0"/>
              </a:rPr>
              <a:t>) et art. 107 al 3 (SCA): délégués du gérant: règles du mandat</a:t>
            </a: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Art. 1382 C. Civil: </a:t>
            </a:r>
          </a:p>
          <a:p>
            <a:pPr marL="581025" lvl="1" indent="-303213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tous les dirigeants</a:t>
            </a:r>
          </a:p>
          <a:p>
            <a:pPr marL="285750" indent="-285750">
              <a:buFontTx/>
              <a:buChar char="-"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07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LU" dirty="0"/>
              <a:t>Mise en </a:t>
            </a:r>
            <a:r>
              <a:rPr lang="fr-LU" dirty="0" smtClean="0"/>
              <a:t>œuvre </a:t>
            </a:r>
            <a:r>
              <a:rPr lang="fr-LU" dirty="0"/>
              <a:t>de la responsabilité des dirigeants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00" y="712800"/>
            <a:ext cx="7210800" cy="416320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Faute de gestion/faute dans l’exercice de la surveillance du directoire par le conseil de surveillance: </a:t>
            </a:r>
          </a:p>
          <a:p>
            <a:pPr marL="660400" indent="-366713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Qui: la société</a:t>
            </a:r>
          </a:p>
          <a:p>
            <a:pPr marL="660400" indent="-366713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Comment: décision de l’AG </a:t>
            </a:r>
            <a:r>
              <a:rPr lang="fr-L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ou </a:t>
            </a:r>
            <a:r>
              <a:rPr lang="fr-LU" sz="1400" smtClean="0">
                <a:solidFill>
                  <a:srgbClr val="FF0000"/>
                </a:solidFill>
                <a:latin typeface="Calibri Light" panose="020F0302020204030204" pitchFamily="34" charset="0"/>
              </a:rPr>
              <a:t>action minoritaire</a:t>
            </a:r>
          </a:p>
          <a:p>
            <a:pPr marL="293687"/>
            <a:endParaRPr lang="fr-LU" sz="14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Violation loi 1915/statuts: </a:t>
            </a:r>
          </a:p>
          <a:p>
            <a:pPr marL="652463" indent="-358775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Qui: la société et tout tiers y compris les actionnaires</a:t>
            </a:r>
          </a:p>
          <a:p>
            <a:pPr marL="652463" indent="-358775"/>
            <a:r>
              <a:rPr lang="fr-LU" sz="1400" dirty="0">
                <a:latin typeface="Calibri Light" panose="020F0302020204030204" pitchFamily="34" charset="0"/>
              </a:rPr>
              <a:t>	</a:t>
            </a:r>
            <a:r>
              <a:rPr lang="fr-LU" sz="1400" dirty="0" smtClean="0">
                <a:latin typeface="Calibri Light" panose="020F0302020204030204" pitchFamily="34" charset="0"/>
              </a:rPr>
              <a:t>si actionnaire: dommage individuel et séparé de celui subi par la société</a:t>
            </a:r>
          </a:p>
          <a:p>
            <a:pPr marL="652463" indent="-358775">
              <a:buFontTx/>
              <a:buChar char="-"/>
            </a:pPr>
            <a:r>
              <a:rPr lang="fr-LU" sz="1400" dirty="0" smtClean="0">
                <a:latin typeface="Calibri Light" panose="020F0302020204030204" pitchFamily="34" charset="0"/>
              </a:rPr>
              <a:t>Comment: décision de l’AG </a:t>
            </a:r>
            <a:r>
              <a:rPr lang="fr-L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ou action minoritaire</a:t>
            </a:r>
            <a:r>
              <a:rPr lang="fr-LU" sz="1400" dirty="0">
                <a:latin typeface="Calibri Light" panose="020F0302020204030204" pitchFamily="34" charset="0"/>
              </a:rPr>
              <a:t>; </a:t>
            </a:r>
            <a:r>
              <a:rPr lang="fr-LU" sz="1400" dirty="0" smtClean="0">
                <a:latin typeface="Calibri Light" panose="020F0302020204030204" pitchFamily="34" charset="0"/>
              </a:rPr>
              <a:t>décision </a:t>
            </a:r>
            <a:r>
              <a:rPr lang="fr-LU" sz="1400" dirty="0">
                <a:latin typeface="Calibri Light" panose="020F0302020204030204" pitchFamily="34" charset="0"/>
              </a:rPr>
              <a:t>du</a:t>
            </a:r>
            <a:r>
              <a:rPr lang="fr-LU" sz="1400" dirty="0" smtClean="0">
                <a:latin typeface="Calibri Light" panose="020F0302020204030204" pitchFamily="34" charset="0"/>
              </a:rPr>
              <a:t> tiers</a:t>
            </a:r>
          </a:p>
          <a:p>
            <a:pPr marL="293688"/>
            <a:endParaRPr lang="fr-LU" sz="1400" dirty="0" smtClean="0">
              <a:latin typeface="Calibri Light" panose="020F0302020204030204" pitchFamily="34" charset="0"/>
            </a:endParaRPr>
          </a:p>
          <a:p>
            <a:pPr marL="277813" indent="-277813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Art. 1382 C. Civil:  </a:t>
            </a:r>
          </a:p>
          <a:p>
            <a:pPr marL="285750" indent="-7938">
              <a:buFontTx/>
              <a:buChar char="-"/>
              <a:tabLst>
                <a:tab pos="652463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Qui: société et tout tiers</a:t>
            </a:r>
          </a:p>
          <a:p>
            <a:pPr marL="285750" indent="-7938">
              <a:buFontTx/>
              <a:buChar char="-"/>
              <a:tabLst>
                <a:tab pos="652463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Comment: décision AG ou </a:t>
            </a:r>
            <a:r>
              <a:rPr lang="fr-L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action minoritaire</a:t>
            </a:r>
            <a:endParaRPr lang="fr-LU" sz="1200" dirty="0">
              <a:latin typeface="Calibri Light" panose="020F0302020204030204" pitchFamily="34" charset="0"/>
            </a:endParaRP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pPr lvl="1" indent="0">
              <a:buNone/>
            </a:pPr>
            <a:endParaRPr lang="fr-LU" sz="14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3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LU" dirty="0"/>
              <a:t>Mise en </a:t>
            </a:r>
            <a:r>
              <a:rPr lang="fr-LU" dirty="0" smtClean="0"/>
              <a:t>œuvre </a:t>
            </a:r>
            <a:r>
              <a:rPr lang="fr-LU" dirty="0"/>
              <a:t>de la responsabilité des dirigeants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4800" y="712800"/>
            <a:ext cx="7210800" cy="416320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1400" dirty="0" smtClean="0">
                <a:latin typeface="Calibri Light" panose="020F0302020204030204" pitchFamily="34" charset="0"/>
              </a:rPr>
              <a:t>Faute gestion journalière: </a:t>
            </a:r>
          </a:p>
          <a:p>
            <a:pPr marL="668338" indent="-382588">
              <a:buFontTx/>
              <a:buChar char="-"/>
              <a:tabLst>
                <a:tab pos="66040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Qui: société</a:t>
            </a:r>
          </a:p>
          <a:p>
            <a:pPr marL="660400" indent="-374650">
              <a:buFontTx/>
              <a:buChar char="-"/>
              <a:tabLst>
                <a:tab pos="660400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Comment: décision du CA/directoire/gérant</a:t>
            </a:r>
          </a:p>
          <a:p>
            <a:pPr marL="285750">
              <a:tabLst>
                <a:tab pos="660400" algn="l"/>
              </a:tabLst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7813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Décharge: </a:t>
            </a:r>
          </a:p>
          <a:p>
            <a:pPr marL="684213" indent="-684213">
              <a:tabLst>
                <a:tab pos="277813" algn="l"/>
              </a:tabLst>
            </a:pPr>
            <a:r>
              <a:rPr lang="fr-LU" sz="1400" dirty="0" smtClean="0">
                <a:latin typeface="Calibri Light" panose="020F0302020204030204" pitchFamily="34" charset="0"/>
              </a:rPr>
              <a:t>	- 	exonération vis-à-vis de la société si valablement donnée </a:t>
            </a:r>
            <a:r>
              <a:rPr lang="fr-LU" sz="1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(mais n’empêche pas l’action minoritaire)</a:t>
            </a:r>
          </a:p>
          <a:p>
            <a:endParaRPr lang="fr-LU" sz="1200" dirty="0" smtClean="0">
              <a:latin typeface="Calibri Light" panose="020F0302020204030204" pitchFamily="34" charset="0"/>
            </a:endParaRP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endParaRPr lang="fr-LU" sz="1400" dirty="0" smtClean="0">
              <a:latin typeface="Calibri Light" panose="020F0302020204030204" pitchFamily="34" charset="0"/>
            </a:endParaRPr>
          </a:p>
          <a:p>
            <a:pPr lvl="1" indent="0">
              <a:buNone/>
            </a:pPr>
            <a:endParaRPr lang="fr-LU" sz="1400" dirty="0" smtClean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2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915567"/>
            <a:ext cx="7740352" cy="3600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Dirigeants visés : 	</a:t>
            </a:r>
            <a:r>
              <a:rPr lang="fr-LU" sz="1400" dirty="0" smtClean="0">
                <a:latin typeface="Calibri Light" panose="020F0302020204030204" pitchFamily="34" charset="0"/>
              </a:rPr>
              <a:t>	- administrateurs</a:t>
            </a:r>
          </a:p>
          <a:p>
            <a:pPr marL="2693988" lvl="4"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	- membres du directoire et du conseil de surveillance</a:t>
            </a:r>
          </a:p>
          <a:p>
            <a:pPr marL="2693988" lvl="4">
              <a:defRPr/>
            </a:pPr>
            <a:r>
              <a:rPr lang="fr-LU" sz="1400" dirty="0">
                <a:latin typeface="Calibri Light" panose="020F0302020204030204" pitchFamily="34" charset="0"/>
              </a:rPr>
              <a:t>	- gérant(s) de la </a:t>
            </a:r>
            <a:r>
              <a:rPr lang="fr-LU" sz="1400" dirty="0" smtClean="0">
                <a:latin typeface="Calibri Light" panose="020F0302020204030204" pitchFamily="34" charset="0"/>
              </a:rPr>
              <a:t>SCA</a:t>
            </a:r>
          </a:p>
          <a:p>
            <a:pPr marL="2693988" lvl="4">
              <a:defRPr/>
            </a:pPr>
            <a:r>
              <a:rPr lang="fr-LU" sz="1400" dirty="0">
                <a:latin typeface="Calibri Light" panose="020F0302020204030204" pitchFamily="34" charset="0"/>
              </a:rPr>
              <a:t>	- président </a:t>
            </a:r>
            <a:r>
              <a:rPr lang="fr-LU" sz="1400" dirty="0" smtClean="0">
                <a:latin typeface="Calibri Light" panose="020F0302020204030204" pitchFamily="34" charset="0"/>
              </a:rPr>
              <a:t>de la SAS [et </a:t>
            </a:r>
            <a:r>
              <a:rPr lang="fr-LU" sz="1400" dirty="0">
                <a:latin typeface="Calibri Light" panose="020F0302020204030204" pitchFamily="34" charset="0"/>
              </a:rPr>
              <a:t>directeurs de la </a:t>
            </a:r>
            <a:r>
              <a:rPr lang="fr-LU" sz="1400" dirty="0" smtClean="0">
                <a:latin typeface="Calibri Light" panose="020F0302020204030204" pitchFamily="34" charset="0"/>
              </a:rPr>
              <a:t>SAS?]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1371600" lvl="4" indent="-1371600"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14313" lvl="4" indent="-214313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Ne sont pas visés: 	</a:t>
            </a:r>
            <a:r>
              <a:rPr lang="fr-LU" sz="1400" dirty="0" smtClean="0">
                <a:latin typeface="Calibri Light" panose="020F0302020204030204" pitchFamily="34" charset="0"/>
              </a:rPr>
              <a:t>	- </a:t>
            </a:r>
            <a:r>
              <a:rPr lang="fr-LU" sz="1400" dirty="0">
                <a:latin typeface="Calibri Light" panose="020F0302020204030204" pitchFamily="34" charset="0"/>
              </a:rPr>
              <a:t>membres du comité de </a:t>
            </a:r>
            <a:r>
              <a:rPr lang="fr-LU" sz="1400" dirty="0" smtClean="0">
                <a:latin typeface="Calibri Light" panose="020F0302020204030204" pitchFamily="34" charset="0"/>
              </a:rPr>
              <a:t>direction	 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0" lvl="4">
              <a:defRPr/>
            </a:pPr>
            <a:r>
              <a:rPr lang="fr-LU" sz="1400" dirty="0">
                <a:latin typeface="Calibri Light" panose="020F0302020204030204" pitchFamily="34" charset="0"/>
              </a:rPr>
              <a:t>			- directeur </a:t>
            </a:r>
            <a:r>
              <a:rPr lang="fr-LU" sz="1400" dirty="0" smtClean="0">
                <a:latin typeface="Calibri Light" panose="020F0302020204030204" pitchFamily="34" charset="0"/>
              </a:rPr>
              <a:t>général		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0" lvl="4">
              <a:defRPr/>
            </a:pPr>
            <a:r>
              <a:rPr lang="fr-LU" sz="1400" dirty="0">
                <a:latin typeface="Calibri Light" panose="020F0302020204030204" pitchFamily="34" charset="0"/>
              </a:rPr>
              <a:t>			- délégué à la gestion journalière </a:t>
            </a:r>
            <a:r>
              <a:rPr lang="fr-LU" sz="1400" dirty="0" smtClean="0">
                <a:latin typeface="Calibri Light" panose="020F0302020204030204" pitchFamily="34" charset="0"/>
              </a:rPr>
              <a:t>	 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0" lvl="4">
              <a:defRPr/>
            </a:pPr>
            <a:r>
              <a:rPr lang="fr-LU" sz="1400" dirty="0">
                <a:latin typeface="Calibri Light" panose="020F0302020204030204" pitchFamily="34" charset="0"/>
              </a:rPr>
              <a:t>			- commissaire aux comptes</a:t>
            </a:r>
          </a:p>
          <a:p>
            <a:pPr marL="0" lvl="4">
              <a:defRPr/>
            </a:pPr>
            <a:r>
              <a:rPr lang="fr-LU" sz="1400" dirty="0">
                <a:latin typeface="Calibri Light" panose="020F0302020204030204" pitchFamily="34" charset="0"/>
              </a:rPr>
              <a:t>			- réviseur </a:t>
            </a:r>
            <a:r>
              <a:rPr lang="fr-LU" sz="1400" dirty="0" smtClean="0">
                <a:latin typeface="Calibri Light" panose="020F0302020204030204" pitchFamily="34" charset="0"/>
              </a:rPr>
              <a:t>d’entreprises	</a:t>
            </a:r>
            <a:endParaRPr lang="fr-LU" sz="14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– les dirigeants concernés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2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6128" y="1131591"/>
            <a:ext cx="7468360" cy="3240360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AutoNum type="arabicPeriod"/>
              <a:defRPr/>
            </a:pPr>
            <a:r>
              <a:rPr lang="fr-LU" sz="1400" dirty="0">
                <a:latin typeface="Calibri Light" panose="020F0302020204030204" pitchFamily="34" charset="0"/>
              </a:rPr>
              <a:t>Conditions </a:t>
            </a:r>
            <a:r>
              <a:rPr lang="fr-LU" sz="1400" dirty="0" smtClean="0">
                <a:latin typeface="Calibri Light" panose="020F0302020204030204" pitchFamily="34" charset="0"/>
              </a:rPr>
              <a:t>positives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>
              <a:defRPr/>
            </a:pPr>
            <a:r>
              <a:rPr lang="fr-LU" sz="1400" dirty="0">
                <a:latin typeface="Calibri Light" panose="020F0302020204030204" pitchFamily="34" charset="0"/>
              </a:rPr>
              <a:t>1.1. Seuil </a:t>
            </a:r>
            <a:r>
              <a:rPr lang="fr-LU" sz="1400" dirty="0" smtClean="0">
                <a:latin typeface="Calibri Light" panose="020F0302020204030204" pitchFamily="34" charset="0"/>
              </a:rPr>
              <a:t>minimum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  <a:defRPr/>
            </a:pPr>
            <a:r>
              <a:rPr lang="fr-LU" sz="1400" dirty="0">
                <a:latin typeface="Calibri Light" panose="020F0302020204030204" pitchFamily="34" charset="0"/>
              </a:rPr>
              <a:t>preuve : doit être apporté par le(s) minoritaire(s</a:t>
            </a:r>
            <a:r>
              <a:rPr lang="fr-LU" sz="1400" dirty="0" smtClean="0">
                <a:latin typeface="Calibri Light" panose="020F0302020204030204" pitchFamily="34" charset="0"/>
              </a:rPr>
              <a:t>)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moment </a:t>
            </a:r>
            <a:r>
              <a:rPr lang="fr-LU" sz="1400" dirty="0">
                <a:latin typeface="Calibri Light" panose="020F0302020204030204" pitchFamily="34" charset="0"/>
              </a:rPr>
              <a:t>où seuil devra être atteint: à l’AG qui a voté sur la </a:t>
            </a:r>
            <a:r>
              <a:rPr lang="fr-LU" sz="1400" dirty="0" smtClean="0">
                <a:latin typeface="Calibri Light" panose="020F0302020204030204" pitchFamily="34" charset="0"/>
              </a:rPr>
              <a:t>décharge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  <a:defRPr/>
            </a:pPr>
            <a:r>
              <a:rPr lang="fr-LU" sz="1400" dirty="0">
                <a:latin typeface="Calibri Light" panose="020F0302020204030204" pitchFamily="34" charset="0"/>
              </a:rPr>
              <a:t>taux du seuil: possession d’actions ou de parts bénéficiaires représentant 10% des voix attachées à l’ensemble des titres avec droit de vote à cette AG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– les conditions d’exercice de l’action 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2194" y="843558"/>
            <a:ext cx="7210800" cy="38164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LU" sz="1400" dirty="0">
                <a:latin typeface="Calibri Light" panose="020F0302020204030204" pitchFamily="34" charset="0"/>
              </a:rPr>
              <a:t>1.1. Seuil minimum (</a:t>
            </a:r>
            <a:r>
              <a:rPr lang="fr-LU" sz="1400" i="1" dirty="0">
                <a:latin typeface="Calibri Light" panose="020F0302020204030204" pitchFamily="34" charset="0"/>
              </a:rPr>
              <a:t>suite</a:t>
            </a:r>
            <a:r>
              <a:rPr lang="fr-LU" sz="1400" dirty="0">
                <a:latin typeface="Calibri Light" panose="020F0302020204030204" pitchFamily="34" charset="0"/>
              </a:rPr>
              <a:t>) </a:t>
            </a:r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r-LU" sz="1400" dirty="0" smtClean="0">
              <a:latin typeface="Calibri Light" panose="020F030202020403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-"/>
              <a:defRPr/>
            </a:pPr>
            <a:r>
              <a:rPr lang="fr-LU" sz="1400" dirty="0" smtClean="0">
                <a:latin typeface="Calibri Light" panose="020F0302020204030204" pitchFamily="34" charset="0"/>
              </a:rPr>
              <a:t>Dénominateur</a:t>
            </a:r>
            <a:r>
              <a:rPr lang="fr-LU" sz="1400" dirty="0">
                <a:latin typeface="Calibri Light" panose="020F0302020204030204" pitchFamily="34" charset="0"/>
              </a:rPr>
              <a:t>: nombre total </a:t>
            </a:r>
            <a:r>
              <a:rPr lang="fr-LU" sz="1400" u="sng" dirty="0">
                <a:latin typeface="Calibri Light" panose="020F0302020204030204" pitchFamily="34" charset="0"/>
              </a:rPr>
              <a:t>des voix attachés à l’ensemble des titres</a:t>
            </a:r>
            <a:r>
              <a:rPr lang="fr-LU" sz="1400" dirty="0">
                <a:latin typeface="Calibri Light" panose="020F0302020204030204" pitchFamily="34" charset="0"/>
              </a:rPr>
              <a:t> ayant le 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cette AG</a:t>
            </a:r>
          </a:p>
          <a:p>
            <a:pPr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452438" indent="-1841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inclut actions sans droit de </a:t>
            </a:r>
            <a:r>
              <a:rPr lang="fr-LU" sz="1400" dirty="0" smtClean="0">
                <a:latin typeface="Calibri Light" panose="020F0302020204030204" pitchFamily="34" charset="0"/>
              </a:rPr>
              <a:t>vote </a:t>
            </a:r>
            <a:r>
              <a:rPr lang="fr-LU" sz="1400" dirty="0">
                <a:latin typeface="Calibri Light" panose="020F0302020204030204" pitchFamily="34" charset="0"/>
              </a:rPr>
              <a:t>mais avec 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cette AG</a:t>
            </a:r>
          </a:p>
          <a:p>
            <a:pPr marL="268288"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452438" indent="-1841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droits de vote auxquels des actionnaires ont renoncé</a:t>
            </a:r>
            <a:r>
              <a:rPr lang="fr-LU" sz="1400" dirty="0" smtClean="0">
                <a:latin typeface="Calibri Light" panose="020F0302020204030204" pitchFamily="34" charset="0"/>
              </a:rPr>
              <a:t>?</a:t>
            </a:r>
            <a:endParaRPr lang="fr-LU" sz="1400" dirty="0">
              <a:latin typeface="Calibri Light" panose="020F0302020204030204" pitchFamily="34" charset="0"/>
            </a:endParaRPr>
          </a:p>
          <a:p>
            <a:pPr marL="268288"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452438" indent="-1841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AG de façon indifférente ou droit de </a:t>
            </a:r>
            <a:r>
              <a:rPr lang="fr-LU" sz="1400" dirty="0" smtClean="0">
                <a:latin typeface="Calibri Light" panose="020F0302020204030204" pitchFamily="34" charset="0"/>
              </a:rPr>
              <a:t>voter </a:t>
            </a:r>
            <a:r>
              <a:rPr lang="fr-LU" sz="1400" dirty="0">
                <a:latin typeface="Calibri Light" panose="020F0302020204030204" pitchFamily="34" charset="0"/>
              </a:rPr>
              <a:t>à cette AG sur décharge? </a:t>
            </a:r>
          </a:p>
          <a:p>
            <a:pPr marL="268288">
              <a:defRPr/>
            </a:pPr>
            <a:endParaRPr lang="fr-LU" sz="1400" dirty="0">
              <a:latin typeface="Calibri Light" panose="020F0302020204030204" pitchFamily="34" charset="0"/>
            </a:endParaRPr>
          </a:p>
          <a:p>
            <a:pPr marL="452438" indent="-184150">
              <a:buFont typeface="Arial" panose="020B0604020202020204" pitchFamily="34" charset="0"/>
              <a:buChar char="•"/>
              <a:defRPr/>
            </a:pPr>
            <a:r>
              <a:rPr lang="fr-LU" sz="1400" dirty="0">
                <a:latin typeface="Calibri Light" panose="020F0302020204030204" pitchFamily="34" charset="0"/>
              </a:rPr>
              <a:t>droits de </a:t>
            </a:r>
            <a:r>
              <a:rPr lang="fr-LU" sz="1400" dirty="0" smtClean="0">
                <a:latin typeface="Calibri Light" panose="020F0302020204030204" pitchFamily="34" charset="0"/>
              </a:rPr>
              <a:t>vote </a:t>
            </a:r>
            <a:r>
              <a:rPr lang="fr-LU" sz="1400" dirty="0">
                <a:latin typeface="Calibri Light" panose="020F0302020204030204" pitchFamily="34" charset="0"/>
              </a:rPr>
              <a:t>suspendus par effet de la loi ou sur décision de l’organe de </a:t>
            </a:r>
            <a:r>
              <a:rPr lang="fr-LU" sz="1400" dirty="0" smtClean="0">
                <a:latin typeface="Calibri Light" panose="020F0302020204030204" pitchFamily="34" charset="0"/>
              </a:rPr>
              <a:t>gestion?</a:t>
            </a:r>
            <a:endParaRPr lang="fr-LU" sz="1400" dirty="0">
              <a:latin typeface="Calibri Light" panose="020F0302020204030204" pitchFamily="34" charset="0"/>
            </a:endParaRPr>
          </a:p>
          <a:p>
            <a:pPr>
              <a:defRPr/>
            </a:pPr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128" y="195486"/>
            <a:ext cx="721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000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L’action minoritaire – les conditions d’exercice de l’action  </a:t>
            </a:r>
            <a:endParaRPr lang="fr-LU" sz="20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LVINGER HOSS POWER POINT TEMPLATE without content ">
  <a:themeElements>
    <a:clrScheme name="ELVINGER HOSS">
      <a:dk1>
        <a:srgbClr val="636467"/>
      </a:dk1>
      <a:lt1>
        <a:srgbClr val="FFFFFF"/>
      </a:lt1>
      <a:dk2>
        <a:srgbClr val="FFFFFF"/>
      </a:dk2>
      <a:lt2>
        <a:srgbClr val="F2F2F2"/>
      </a:lt2>
      <a:accent1>
        <a:srgbClr val="000000"/>
      </a:accent1>
      <a:accent2>
        <a:srgbClr val="FFFFFF"/>
      </a:accent2>
      <a:accent3>
        <a:srgbClr val="5A1024"/>
      </a:accent3>
      <a:accent4>
        <a:srgbClr val="003D50"/>
      </a:accent4>
      <a:accent5>
        <a:srgbClr val="7E7A82"/>
      </a:accent5>
      <a:accent6>
        <a:srgbClr val="EEEEF1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EHP">
      <a:dk1>
        <a:srgbClr val="636467"/>
      </a:dk1>
      <a:lt1>
        <a:srgbClr val="FFFFFF"/>
      </a:lt1>
      <a:dk2>
        <a:srgbClr val="FFFFFF"/>
      </a:dk2>
      <a:lt2>
        <a:srgbClr val="F2F2F2"/>
      </a:lt2>
      <a:accent1>
        <a:srgbClr val="231F20"/>
      </a:accent1>
      <a:accent2>
        <a:srgbClr val="FFFFFF"/>
      </a:accent2>
      <a:accent3>
        <a:srgbClr val="5A1024"/>
      </a:accent3>
      <a:accent4>
        <a:srgbClr val="003D50"/>
      </a:accent4>
      <a:accent5>
        <a:srgbClr val="7F7B82"/>
      </a:accent5>
      <a:accent6>
        <a:srgbClr val="EEEEF1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F7B82"/>
        </a:solidFill>
        <a:ln>
          <a:noFill/>
        </a:ln>
      </a:spPr>
      <a:bodyPr rtlCol="0" anchor="ctr"/>
      <a:lstStyle>
        <a:defPPr>
          <a:defRPr sz="1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00B1B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1134</Words>
  <Application>Microsoft Office PowerPoint</Application>
  <PresentationFormat>On-screen Show (16:9)</PresentationFormat>
  <Paragraphs>259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1_ELVINGER HOSS POWER POINT TEMPLATE without content </vt:lpstr>
      <vt:lpstr>1_Custom Design</vt:lpstr>
      <vt:lpstr>Les nouvelles actions des minoritaires à la suite de la  réforme du droit des sociétés</vt:lpstr>
      <vt:lpstr>PowerPoint Presentation</vt:lpstr>
      <vt:lpstr> Les cas de responsabilité des dirigeants  </vt:lpstr>
      <vt:lpstr>Les cas de responsabilité des dirigeants</vt:lpstr>
      <vt:lpstr>Mise en œuvre de la responsabilité des dirigeants</vt:lpstr>
      <vt:lpstr>Mise en œuvre de la responsabilité des dirigeants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